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49" r:id="rId1"/>
  </p:sldMasterIdLst>
  <p:notesMasterIdLst>
    <p:notesMasterId r:id="rId23"/>
  </p:notesMasterIdLst>
  <p:handoutMasterIdLst>
    <p:handoutMasterId r:id="rId24"/>
  </p:handoutMasterIdLst>
  <p:sldIdLst>
    <p:sldId id="636" r:id="rId2"/>
    <p:sldId id="648" r:id="rId3"/>
    <p:sldId id="634" r:id="rId4"/>
    <p:sldId id="650" r:id="rId5"/>
    <p:sldId id="652" r:id="rId6"/>
    <p:sldId id="651" r:id="rId7"/>
    <p:sldId id="653" r:id="rId8"/>
    <p:sldId id="605" r:id="rId9"/>
    <p:sldId id="606" r:id="rId10"/>
    <p:sldId id="657" r:id="rId11"/>
    <p:sldId id="658" r:id="rId12"/>
    <p:sldId id="661" r:id="rId13"/>
    <p:sldId id="609" r:id="rId14"/>
    <p:sldId id="622" r:id="rId15"/>
    <p:sldId id="641" r:id="rId16"/>
    <p:sldId id="640" r:id="rId17"/>
    <p:sldId id="642" r:id="rId18"/>
    <p:sldId id="646" r:id="rId19"/>
    <p:sldId id="644" r:id="rId20"/>
    <p:sldId id="649" r:id="rId21"/>
    <p:sldId id="664" r:id="rId22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3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0" autoAdjust="0"/>
    <p:restoredTop sz="96433" autoAdjust="0"/>
  </p:normalViewPr>
  <p:slideViewPr>
    <p:cSldViewPr snapToGrid="0">
      <p:cViewPr varScale="1">
        <p:scale>
          <a:sx n="109" d="100"/>
          <a:sy n="109" d="100"/>
        </p:scale>
        <p:origin x="178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-3018" y="-108"/>
      </p:cViewPr>
      <p:guideLst>
        <p:guide orient="horz" pos="3126"/>
        <p:guide pos="214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67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67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0660CB7F-C775-40FB-876A-362F0CC30BFA}" type="datetimeFigureOut">
              <a:rPr lang="ru-RU" smtClean="0"/>
              <a:pPr/>
              <a:t>08.12.2023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309"/>
            <a:ext cx="2946247" cy="4967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826" y="9428309"/>
            <a:ext cx="2946246" cy="4967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5A3597FF-5C24-41D3-9267-DA6D20E4903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9644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2"/>
          </a:xfrm>
          <a:prstGeom prst="rect">
            <a:avLst/>
          </a:prstGeom>
        </p:spPr>
        <p:txBody>
          <a:bodyPr vert="horz" lIns="91704" tIns="45852" rIns="91704" bIns="45852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704" tIns="45852" rIns="91704" bIns="45852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C1A473D7-8549-43B6-A4EE-3CC4F3EA1389}" type="datetimeFigureOut">
              <a:rPr lang="uk-UA"/>
              <a:pPr>
                <a:defRPr/>
              </a:pPr>
              <a:t>08.12.2023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04" tIns="45852" rIns="91704" bIns="45852" rtlCol="0" anchor="ctr"/>
          <a:lstStyle/>
          <a:p>
            <a:pPr lvl="0"/>
            <a:endParaRPr lang="uk-UA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704" tIns="45852" rIns="91704" bIns="45852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583"/>
            <a:ext cx="2945659" cy="496332"/>
          </a:xfrm>
          <a:prstGeom prst="rect">
            <a:avLst/>
          </a:prstGeom>
        </p:spPr>
        <p:txBody>
          <a:bodyPr vert="horz" lIns="91704" tIns="45852" rIns="91704" bIns="45852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704" tIns="45852" rIns="91704" bIns="45852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1694F24E-CB73-49A0-81FB-4D12568D6F81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0914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4F24E-CB73-49A0-81FB-4D12568D6F81}" type="slidenum">
              <a:rPr lang="uk-UA" smtClean="0"/>
              <a:pPr>
                <a:defRPr/>
              </a:pPr>
              <a:t>15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29933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4F24E-CB73-49A0-81FB-4D12568D6F81}" type="slidenum">
              <a:rPr lang="uk-UA" smtClean="0"/>
              <a:pPr>
                <a:defRPr/>
              </a:pPr>
              <a:t>17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71901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655BC6-F564-4937-9E05-588C7207C412}" type="datetime1">
              <a:rPr lang="ru-RU" smtClean="0"/>
              <a:pPr>
                <a:defRPr/>
              </a:pPr>
              <a:t>08.12.2023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2E8AB-72FC-4E07-B523-32B6E784F8F9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365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3CFE38-89D3-41B9-9601-D5508AC74F69}" type="datetime1">
              <a:rPr lang="ru-RU" smtClean="0"/>
              <a:pPr>
                <a:defRPr/>
              </a:pPr>
              <a:t>08.12.2023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8115B-8306-4ED6-A084-FE2BAC965ECB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087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77F4E-05F7-41B7-9904-49BDE9BE81A8}" type="datetime1">
              <a:rPr lang="ru-RU" smtClean="0"/>
              <a:pPr>
                <a:defRPr/>
              </a:pPr>
              <a:t>08.12.2023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16FF18-5FA0-4CD7-B7B6-3458AD46CD15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9387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624973-3986-4685-8141-05FF7C80FDC8}" type="datetime1">
              <a:rPr lang="ru-RU" smtClean="0"/>
              <a:pPr>
                <a:defRPr/>
              </a:pPr>
              <a:t>08.12.2023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08C77-658E-4D27-BDDD-E0B6E45370CD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7415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369505-7ABE-45AA-8170-297A3CA2AAF3}" type="datetime1">
              <a:rPr lang="ru-RU" smtClean="0"/>
              <a:pPr>
                <a:defRPr/>
              </a:pPr>
              <a:t>08.12.2023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426F3-8253-45C3-8805-9ECCE5DE6DF9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5322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99D88D-BF7B-40CA-8D7C-7CBB01528E11}" type="datetime1">
              <a:rPr lang="ru-RU" smtClean="0"/>
              <a:pPr>
                <a:defRPr/>
              </a:pPr>
              <a:t>08.12.2023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CFBE6-CE86-4957-8CBB-045D0D095447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40292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54EBC7-7252-4881-8B17-CC9424BE81E9}" type="datetime1">
              <a:rPr lang="ru-RU" smtClean="0"/>
              <a:pPr>
                <a:defRPr/>
              </a:pPr>
              <a:t>08.12.2023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B1A520-0470-4322-A0DA-135E84187217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138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5B64DE-D421-495B-AB7B-2A6F74CD887C}" type="datetime1">
              <a:rPr lang="ru-RU" smtClean="0"/>
              <a:pPr>
                <a:defRPr/>
              </a:pPr>
              <a:t>08.12.2023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6B67A-B2A2-4B92-BAE5-6DED7D82103F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1332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7E1C62-C22C-49D7-B565-BE041128E471}" type="datetime1">
              <a:rPr lang="ru-RU" smtClean="0"/>
              <a:pPr>
                <a:defRPr/>
              </a:pPr>
              <a:t>08.12.2023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3A537-4324-406B-846A-897998BBDE10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8540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AA9FA7-AF02-49AC-BFA1-442E49B484BD}" type="datetime1">
              <a:rPr lang="ru-RU" smtClean="0"/>
              <a:pPr>
                <a:defRPr/>
              </a:pPr>
              <a:t>08.12.2023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95A2C-2D7F-4D79-AD88-4CDFDC035B81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6499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969D48-A7CC-4133-9433-73A803579562}" type="datetime1">
              <a:rPr lang="ru-RU" smtClean="0"/>
              <a:pPr>
                <a:defRPr/>
              </a:pPr>
              <a:t>08.12.2023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5DF901-3716-49B6-932E-155782905AC8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1723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  <a:alpha val="11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8704185-E34E-43C8-8D65-1BB10E851C0C}" type="datetime1">
              <a:rPr lang="ru-RU" smtClean="0"/>
              <a:pPr>
                <a:defRPr/>
              </a:pPr>
              <a:t>08.12.2023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A7E207-D39E-447E-AA3B-49003E7FCE15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056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3A537-4324-406B-846A-897998BBDE10}" type="slidenum">
              <a:rPr lang="uk-UA" smtClean="0"/>
              <a:pPr>
                <a:defRPr/>
              </a:pPr>
              <a:t>1</a:t>
            </a:fld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4553" y="1306592"/>
            <a:ext cx="914399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 ПОРЯДКЕ ПРЕДОСТАВЛЕНИЯ ЗЕМЕЛЬНЫХ УЧАСТКОВ 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СООТВЕТСТВИИ С ДЕЙСТВУЮЩИМ ЗАКОНОДАТЕЛЬСТВОМ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273050"/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553" y="90456"/>
            <a:ext cx="102108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-429905" y="90456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06525" marR="353060" algn="ctr"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ГОСКОМЗЕМ ДНР </a:t>
            </a:r>
            <a:endParaRPr lang="ru-RU" sz="12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06525" marR="353060" algn="ctr"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Государственный комитет по земельным ресурсам</a:t>
            </a:r>
          </a:p>
          <a:p>
            <a:pPr marL="1406525" marR="353060" algn="ctr">
              <a:lnSpc>
                <a:spcPts val="1840"/>
              </a:lnSpc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Донецкой Народной Республики</a:t>
            </a:r>
          </a:p>
          <a:p>
            <a:pPr marL="1406525" marR="353060" algn="ctr">
              <a:lnSpc>
                <a:spcPts val="1840"/>
              </a:lnSpc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endParaRPr lang="ru-RU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https://mio.mosreg.ru/upload/files/w/p/wp7KgYXgAtAk4AkCsaUzkaFQCAHfswUaKTt4wW3xQdlERapYJbvG1Al8tDUCEK5xUOjBxdNMxtcKvMd2FAtSnk00Va9acl8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8293"/>
            <a:ext cx="9144000" cy="345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687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3A537-4324-406B-846A-897998BBDE10}" type="slidenum">
              <a:rPr lang="uk-UA" smtClean="0"/>
              <a:pPr>
                <a:defRPr/>
              </a:pPr>
              <a:t>10</a:t>
            </a:fld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6445" y="98866"/>
            <a:ext cx="8647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ДОГОВОР АРЕНДЫ  ЗАКЛЮЧАЕТСЯ БЕЗ ПРОВЕДЕНИЯ ТОРГОВ 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СЛУЧАЕ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ПРЕДОСТАВЛЕНИЯ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0454" y="750157"/>
            <a:ext cx="3960000" cy="973135"/>
          </a:xfrm>
          <a:prstGeom prst="rect">
            <a:avLst/>
          </a:prstGeom>
          <a:solidFill>
            <a:schemeClr val="accent6">
              <a:lumMod val="20000"/>
              <a:lumOff val="80000"/>
              <a:alpha val="4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садового или огородного земельного участка, образованного из земельного участка, предоставленного садоводческому или огородническому некоммерческому товариществу, за исключением земельных участков общего назначения, членам такого товарищества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00318" y="756726"/>
            <a:ext cx="3960000" cy="966566"/>
          </a:xfrm>
          <a:prstGeom prst="rect">
            <a:avLst/>
          </a:prstGeom>
          <a:solidFill>
            <a:schemeClr val="accent6">
              <a:lumMod val="20000"/>
              <a:lumOff val="80000"/>
              <a:alpha val="4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земельного участка, на котором расположены здания, сооружения, собственникам зданий, сооружений, помещений в них и (или) лицам, которым эти объекты недвижимости предоставлены на праве хозяйственного ведения</a:t>
            </a:r>
            <a:endParaRPr lang="ru-RU" sz="12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00318" y="5902177"/>
            <a:ext cx="3960000" cy="451496"/>
          </a:xfrm>
          <a:prstGeom prst="rect">
            <a:avLst/>
          </a:prstGeom>
          <a:solidFill>
            <a:schemeClr val="accent6">
              <a:lumMod val="20000"/>
              <a:lumOff val="80000"/>
              <a:alpha val="4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1200" kern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другим лицам, указанным в </a:t>
            </a:r>
            <a:r>
              <a:rPr lang="ru-RU" sz="1200" kern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статье </a:t>
            </a:r>
            <a:r>
              <a:rPr lang="ru-RU" sz="1200" kern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39.9 </a:t>
            </a:r>
            <a:r>
              <a:rPr lang="ru-RU" sz="1200" kern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ЗК РФ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0454" y="1806202"/>
            <a:ext cx="3960000" cy="796321"/>
          </a:xfrm>
          <a:prstGeom prst="rect">
            <a:avLst/>
          </a:prstGeom>
          <a:solidFill>
            <a:schemeClr val="accent6">
              <a:lumMod val="20000"/>
              <a:lumOff val="80000"/>
              <a:alpha val="4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земельного участка, на котором расположены объекты незавершенного строительства, однократно для завершения их строительства собственникам объектов незавершенного строительства</a:t>
            </a:r>
            <a:endParaRPr lang="ru-RU" sz="12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00318" y="1821234"/>
            <a:ext cx="3988318" cy="787730"/>
          </a:xfrm>
          <a:prstGeom prst="rect">
            <a:avLst/>
          </a:prstGeom>
          <a:solidFill>
            <a:schemeClr val="accent6">
              <a:lumMod val="20000"/>
              <a:lumOff val="80000"/>
              <a:alpha val="4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земельного участка крестьянскому (фермерскому) хозяйству или сельскохозяйственной организации в случаях, установленных 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ФЗ «Об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обороте земель сельскохозяйственного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назначения»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0454" y="2685433"/>
            <a:ext cx="3960000" cy="1270398"/>
          </a:xfrm>
          <a:prstGeom prst="rect">
            <a:avLst/>
          </a:prstGeom>
          <a:solidFill>
            <a:schemeClr val="accent6">
              <a:lumMod val="20000"/>
              <a:lumOff val="80000"/>
              <a:alpha val="4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земельного участка гражданам для индивидуального жилищного строительства, ведения личного подсобного хозяйства </a:t>
            </a:r>
            <a:r>
              <a:rPr lang="ru-RU" sz="12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границах населенного пункта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ведения гражданами садоводства для собственных нужд, гражданам и крестьянским (фермерским) хозяйствам для осуществления крестьянским (фермерским) хозяйством его деятельности </a:t>
            </a:r>
            <a:endParaRPr lang="ru-RU" sz="12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00318" y="2778774"/>
            <a:ext cx="3960000" cy="789389"/>
          </a:xfrm>
          <a:prstGeom prst="rect">
            <a:avLst/>
          </a:prstGeom>
          <a:solidFill>
            <a:schemeClr val="accent6">
              <a:lumMod val="20000"/>
              <a:lumOff val="80000"/>
              <a:alpha val="4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земельного участка взамен земельного участка, предоставленного гражданину или юридическому лицу на праве аренды и изымаемого для государственных или муниципальных нужд </a:t>
            </a:r>
            <a:endParaRPr lang="ru-RU" sz="12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00318" y="3685001"/>
            <a:ext cx="3960000" cy="1010624"/>
          </a:xfrm>
          <a:prstGeom prst="rect">
            <a:avLst/>
          </a:prstGeom>
          <a:solidFill>
            <a:schemeClr val="accent6">
              <a:lumMod val="20000"/>
              <a:lumOff val="80000"/>
              <a:alpha val="4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земельного участка гражданину для сенокошения, выпаса сельскохозяйственных животных, ведения огородничества или земельного участка, </a:t>
            </a:r>
            <a:r>
              <a:rPr lang="ru-RU" sz="12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расположенного за границами населенного пункта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гражданину для ведения личного подсобного хозяйства</a:t>
            </a:r>
            <a:endParaRPr lang="ru-RU" sz="12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0454" y="4047940"/>
            <a:ext cx="3960000" cy="427345"/>
          </a:xfrm>
          <a:prstGeom prst="rect">
            <a:avLst/>
          </a:prstGeom>
          <a:solidFill>
            <a:schemeClr val="accent6">
              <a:lumMod val="20000"/>
              <a:lumOff val="80000"/>
              <a:alpha val="4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1200" kern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земельного участка, необходимого для проведения работ, связанных с пользованием недрами, недропользователю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00318" y="4812463"/>
            <a:ext cx="3960000" cy="972876"/>
          </a:xfrm>
          <a:prstGeom prst="rect">
            <a:avLst/>
          </a:prstGeom>
          <a:solidFill>
            <a:schemeClr val="accent6">
              <a:lumMod val="20000"/>
              <a:lumOff val="80000"/>
              <a:alpha val="4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1200" kern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земельного участка для размещения водохранилищ и (или) гидротехнических сооружений, если размещение этих объектов предусмотрено документами территориального планирования в качестве объектов федерального, регионального или местного значения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0454" y="4544571"/>
            <a:ext cx="3960000" cy="818737"/>
          </a:xfrm>
          <a:prstGeom prst="rect">
            <a:avLst/>
          </a:prstGeom>
          <a:solidFill>
            <a:schemeClr val="accent6">
              <a:lumMod val="20000"/>
              <a:lumOff val="80000"/>
              <a:alpha val="4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1200" kern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земельного </a:t>
            </a:r>
            <a:r>
              <a:rPr lang="ru-RU" sz="1200" kern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участка для осуществления деятельности Государственной компании "Российские автомобильные дороги" в границах полос отвода и придорожных полос автомобильных дорог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60454" y="5448004"/>
            <a:ext cx="3960000" cy="908347"/>
          </a:xfrm>
          <a:prstGeom prst="rect">
            <a:avLst/>
          </a:prstGeom>
          <a:solidFill>
            <a:schemeClr val="accent6">
              <a:lumMod val="20000"/>
              <a:lumOff val="80000"/>
              <a:alpha val="4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1200" kern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земельного участка для осуществления деятельности открытого акционерного общества "Российские железные дороги" для размещения объектов инфраструктуры железнодорожного транспорта общего пользования</a:t>
            </a:r>
          </a:p>
        </p:txBody>
      </p:sp>
    </p:spTree>
    <p:extLst>
      <p:ext uri="{BB962C8B-B14F-4D97-AF65-F5344CB8AC3E}">
        <p14:creationId xmlns:p14="http://schemas.microsoft.com/office/powerpoint/2010/main" val="829758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3A537-4324-406B-846A-897998BBDE10}" type="slidenum">
              <a:rPr lang="uk-UA" smtClean="0"/>
              <a:pPr>
                <a:defRPr/>
              </a:pPr>
              <a:t>11</a:t>
            </a:fld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1666" y="863792"/>
            <a:ext cx="8100000" cy="780369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Гражданин или юридическое лицо,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являющиеся арендаторами земельного участка, </a:t>
            </a:r>
            <a:endParaRPr lang="ru-RU" sz="15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имеют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право на заключение нового договора аренды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такого земельного участка </a:t>
            </a:r>
            <a:endParaRPr lang="ru-RU" sz="15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наличии в совокупности следующих условий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6445" y="98866"/>
            <a:ext cx="8647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ДОГОВОР АРЕНДЫ  ЗАКЛЮЧАЕТСЯ БЕЗ ПРОВЕДЕНИЯ ТОРГОВ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1666" y="1778880"/>
            <a:ext cx="3960000" cy="999716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заявление о заключении нового договора аренды такого земельного участка подано этим гражданином или этим юридическим лицом до дня истечения срока действия ранее заключенного договора аренды земельного участка</a:t>
            </a:r>
            <a:endParaRPr lang="ru-RU" sz="13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1666" y="1764130"/>
            <a:ext cx="3960000" cy="1011308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исключительным правом на приобретение такого земельного участка в случаях, предусмотренных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ЗК РФ,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другими федеральными законами, не обладает иное лицо</a:t>
            </a:r>
            <a:endParaRPr lang="ru-RU" sz="13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1666" y="2998853"/>
            <a:ext cx="3960000" cy="1356069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ранее заключенный договор аренды такого земельного участка не был расторгнут с этим гражданином или этим юридическим лицом по основаниям, предусмотренным пунктами 1 и 2 статьи 46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ЗК РФ</a:t>
            </a:r>
            <a:endParaRPr lang="ru-RU" sz="13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61666" y="2983129"/>
            <a:ext cx="3960000" cy="1371793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момент заключения нового договора аренды такого земельного участка имеются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предусмотренные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подпунктами 1 - 30 пункта 2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статьи 39.6 ЗК РФ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основания для предоставления без проведения торгов земельного участка, договор аренды которого был заключен без проведения торгов</a:t>
            </a:r>
            <a:endParaRPr lang="ru-RU" sz="13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7481" y="4703885"/>
            <a:ext cx="8868370" cy="1529861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Договор аренды земельного участка, находящегося в государственной или муниципальной собственности и предоставленного для проведения работ, связанных с пользованием недрами, </a:t>
            </a:r>
            <a:r>
              <a:rPr lang="ru-RU" sz="13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должен предусматривать проведение работ по рекультивации такого земельного участка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1450" indent="-171450" algn="just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Договор аренды земельного участка, находящегося в государственной или муниципальной собственности и расположенного в границах береговой полосы водного объекта общего пользования, </a:t>
            </a:r>
            <a:r>
              <a:rPr lang="ru-RU" sz="13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заключается при условии обеспечения свободного доступа граждан к водному объекту общего пользования и его береговой полосе.</a:t>
            </a:r>
          </a:p>
          <a:p>
            <a:pPr algn="just" fontAlgn="base">
              <a:spcBef>
                <a:spcPct val="0"/>
              </a:spcBef>
              <a:spcAft>
                <a:spcPts val="1200"/>
              </a:spcAft>
            </a:pPr>
            <a:endParaRPr lang="ru-RU" sz="1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476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555763"/>
            <a:ext cx="2133600" cy="365125"/>
          </a:xfrm>
        </p:spPr>
        <p:txBody>
          <a:bodyPr/>
          <a:lstStyle/>
          <a:p>
            <a:pPr>
              <a:defRPr/>
            </a:pPr>
            <a:fld id="{7F83A537-4324-406B-846A-897998BBDE1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5847" y="105508"/>
            <a:ext cx="8850786" cy="6603023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Договор аренды земельного участка, находящегося в государственной или муниципальной собственности,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заключается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ru-RU" sz="145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5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от трех до десяти лет </a:t>
            </a:r>
            <a:r>
              <a:rPr lang="ru-RU" sz="14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случае предоставления земельного участка для строительства, реконструкции зданий, </a:t>
            </a:r>
            <a:r>
              <a:rPr lang="ru-RU" sz="14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сооружений;</a:t>
            </a:r>
            <a:endParaRPr lang="ru-RU" sz="14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ru-RU" sz="14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5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срок до сорока девяти лет </a:t>
            </a:r>
            <a:r>
              <a:rPr lang="ru-RU" sz="14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размещения линейных объектов;</a:t>
            </a:r>
          </a:p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ru-RU" sz="145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5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двадцать лет </a:t>
            </a:r>
            <a:r>
              <a:rPr lang="ru-RU" sz="14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случае предоставления гражданину земельного участка для индивидуального жилищного строительства или земельного участка в границах населенного пункта для ведения личного подсобного хозяйства;</a:t>
            </a:r>
          </a:p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ru-RU" sz="145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5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до трех лет </a:t>
            </a:r>
            <a:r>
              <a:rPr lang="ru-RU" sz="14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случае предоставления земельного участка, на котором расположен объект незавершенного строительства, для завершения строительства этого </a:t>
            </a:r>
            <a:r>
              <a:rPr lang="ru-RU" sz="14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объекта;</a:t>
            </a:r>
          </a:p>
          <a:p>
            <a:pPr algn="just">
              <a:spcAft>
                <a:spcPts val="600"/>
              </a:spcAft>
            </a:pPr>
            <a:r>
              <a:rPr lang="ru-RU" sz="145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срок, превышающий не более чем на два года срок действия лицензии на пользование недрами</a:t>
            </a:r>
            <a:r>
              <a:rPr lang="ru-RU" sz="14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в случае предоставления земельного участка для проведения работ, связанных с пользованием недрами;</a:t>
            </a:r>
          </a:p>
          <a:p>
            <a:pPr algn="just">
              <a:spcAft>
                <a:spcPts val="600"/>
              </a:spcAft>
            </a:pPr>
            <a:r>
              <a:rPr lang="ru-RU" sz="145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5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от трех до сорока девяти лет </a:t>
            </a:r>
            <a:r>
              <a:rPr lang="ru-RU" sz="14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случае предоставления земельного участка для сельскохозяйственного производства, за исключением случаев, предоставления земельного участка гражданину для сенокошения, выпаса сельскохозяйственных животных, ведения огородничества</a:t>
            </a:r>
            <a:r>
              <a:rPr lang="ru-RU" sz="14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4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45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5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не более чем три года </a:t>
            </a:r>
            <a:r>
              <a:rPr lang="ru-RU" sz="14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случае предоставления земельного участка гражданину для сенокошения, выпаса сельскохозяйственных животных, ведения огородничества;</a:t>
            </a:r>
          </a:p>
          <a:p>
            <a:pPr algn="just">
              <a:spcAft>
                <a:spcPts val="600"/>
              </a:spcAft>
            </a:pPr>
            <a:r>
              <a:rPr lang="ru-RU" sz="145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5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срок, не превышающий срока резервирования земельного участка </a:t>
            </a:r>
            <a:r>
              <a:rPr lang="ru-RU" sz="14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государственных или муниципальных нужд, в случае, если земельный участок зарезервирован для государственных или муниципальных нужд;</a:t>
            </a:r>
          </a:p>
          <a:p>
            <a:pPr algn="just">
              <a:spcAft>
                <a:spcPts val="600"/>
              </a:spcAft>
            </a:pPr>
            <a:r>
              <a:rPr lang="ru-RU" sz="145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5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 инвестиционного проекта</a:t>
            </a:r>
            <a:r>
              <a:rPr lang="ru-RU" sz="14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соответствии с инвестиционной декларацией резидента зоны территориального развития, включенного в реестр резидентов этой зоны, в случае, если земельный участок расположен в границах зоны территориального развития;</a:t>
            </a:r>
          </a:p>
          <a:p>
            <a:pPr algn="just">
              <a:spcAft>
                <a:spcPts val="600"/>
              </a:spcAft>
            </a:pPr>
            <a:r>
              <a:rPr lang="ru-RU" sz="145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5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до сорока девяти лет</a:t>
            </a:r>
            <a:r>
              <a:rPr lang="ru-RU" sz="14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случае предоставления земельного участка в аренду собственнику здания, сооружения, расположенных на таком земельном участке, или помещений в </a:t>
            </a:r>
            <a:r>
              <a:rPr lang="ru-RU" sz="14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них;</a:t>
            </a:r>
            <a:endParaRPr lang="ru-RU" sz="14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60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661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689053" y="6313714"/>
            <a:ext cx="2133600" cy="365125"/>
          </a:xfrm>
        </p:spPr>
        <p:txBody>
          <a:bodyPr/>
          <a:lstStyle/>
          <a:p>
            <a:pPr>
              <a:defRPr/>
            </a:pPr>
            <a:fld id="{7F83A537-4324-406B-846A-897998BBDE10}" type="slidenum">
              <a:rPr lang="uk-UA" smtClean="0"/>
              <a:pPr>
                <a:defRPr/>
              </a:pPr>
              <a:t>13</a:t>
            </a:fld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5534" y="83651"/>
            <a:ext cx="7872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ПОРЯДОК ПРЕДОСТАВЛЕНИЯ ЗЕМЕЛЬНОГО УЧАСТКА 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 ПРОВЕДЕНИЯ ТОРГОВ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848" y="792482"/>
            <a:ext cx="7867732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схемы расположения земельного участка на кадастровом плане территории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1220" y="1271058"/>
            <a:ext cx="787204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подача в уполномоченный орган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заинтересованным лицом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заявления о предварительном согласовании предоставления земельного участка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5532" y="1957788"/>
            <a:ext cx="786773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принятие решения о предварительном согласовании предоставления земельного участка и утверждении схемы расположения земельного участка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5532" y="2631816"/>
            <a:ext cx="7872043" cy="507831"/>
          </a:xfrm>
          <a:prstGeom prst="rect">
            <a:avLst/>
          </a:prstGeom>
          <a:solidFill>
            <a:schemeClr val="accent2">
              <a:lumMod val="40000"/>
              <a:lumOff val="60000"/>
              <a:alpha val="4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юридическим лицом выполнения ППК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Роскадастр (единственный исполнитель*)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кадастровых работ  в целях образования земельного участка или уточнения границ земельного участка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5532" y="3359175"/>
            <a:ext cx="7872043" cy="5422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государственного кадастрового учета земельного участка, а также государственной регистрации права государственной или муниципальной собственности на него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1219" y="4093070"/>
            <a:ext cx="787204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подача в уполномоченный орган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заинтересованным лицом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заявления о предоставлении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земельного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35532" y="4666476"/>
            <a:ext cx="7872046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 договора аренды земельного участка, договора безвозмездного пользования земельным участком, принятие уполномоченным органом решения о предоставлении земельного участка в постоянное (бессрочное) пользование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5533" y="5608043"/>
            <a:ext cx="7872046" cy="627294"/>
          </a:xfrm>
          <a:prstGeom prst="rect">
            <a:avLst/>
          </a:prstGeom>
          <a:solidFill>
            <a:schemeClr val="accent2">
              <a:lumMod val="40000"/>
              <a:lumOff val="60000"/>
              <a:alpha val="4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algn="ctr">
              <a:spcAft>
                <a:spcPts val="600"/>
              </a:spcAft>
              <a:defRPr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l"/>
            <a:r>
              <a:rPr lang="ru-RU" sz="1200" i="1" dirty="0"/>
              <a:t>*Указ </a:t>
            </a:r>
            <a:r>
              <a:rPr lang="ru-RU" sz="1200" i="1" dirty="0" err="1"/>
              <a:t>врио</a:t>
            </a:r>
            <a:r>
              <a:rPr lang="ru-RU" sz="1200" i="1" dirty="0"/>
              <a:t> Главы Донецкой Народной Республики от 28.12.2022 № 73 «Об особенностях регулирования имущественных отношений и отношений по государственному кадастровому учету недвижимого имущества, государственной регистрации прав на недвижимое имущество на территории Донецкой Народной Республики»</a:t>
            </a:r>
          </a:p>
        </p:txBody>
      </p:sp>
    </p:spTree>
    <p:extLst>
      <p:ext uri="{BB962C8B-B14F-4D97-AF65-F5344CB8AC3E}">
        <p14:creationId xmlns:p14="http://schemas.microsoft.com/office/powerpoint/2010/main" val="1580345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7F83A537-4324-406B-846A-897998BBDE10}" type="slidenum">
              <a:rPr lang="uk-UA" smtClean="0"/>
              <a:pPr>
                <a:defRPr/>
              </a:pPr>
              <a:t>14</a:t>
            </a:fld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64924" y="1438943"/>
            <a:ext cx="866829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схемы расположения земельного участка может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уполномоченным на распоряжение таким земельным участком органом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заинтересованными в предоставлении земельного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ППК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Роскадаст</a:t>
            </a:r>
            <a: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схемы расположения земельного участка осуществляется с учетом: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утвержденных документов территориального планирования,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землепользования и застройки,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планировки территории,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землеустроительной документации,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об особо охраняемой природной территории,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наличия зон с особыми условиями использования территорий,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земельных участков общего пользования,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 общего пользования,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красных линий,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местоположения границ земельных участков,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местоположения зданий, сооружений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531" y="2781290"/>
            <a:ext cx="2844994" cy="20517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4605" y="204717"/>
            <a:ext cx="8491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75378" y="156579"/>
            <a:ext cx="5786650" cy="3231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ОБРАЗОВАНИЕ ЗЕМЕЛЬНЫХ УЧАСТКОВ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4623" y="568522"/>
            <a:ext cx="3813081" cy="738664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проект межевания территории, утвержденный в соответствии с Градостроительным кодексом Российской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Федерации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6659" y="566798"/>
            <a:ext cx="3813081" cy="738664"/>
          </a:xfrm>
          <a:prstGeom prst="rect">
            <a:avLst/>
          </a:prstGeom>
          <a:solidFill>
            <a:schemeClr val="accent3">
              <a:lumMod val="40000"/>
              <a:lumOff val="60000"/>
              <a:alpha val="66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утвержденная схема расположения земельного участка или земельных участков на кадастровом плане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территории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6339" y="4966561"/>
            <a:ext cx="8820979" cy="1785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23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5-ФКЗ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 января 2028 года территориальное планирование, градостроительное зонирование, планировка территории, архитектурно-строительное проектирование, строительство, реконструкция, капитальный ремонт, снос объектов капитального строительства на территории Донецкой Народной Республики осуществляются с учетом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5-ФКЗ: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утверждения в установленном Градостроительным кодексом Российской Федерации порядке документов территориального планирования, правил землепользования и застройки, документации по планировке территории на территории Донецкой Народной Республики действуют документы, регулирующие осуществление градостроительной деятельности на территории Донецкой Народной Республики, выданные государственными и иными официальными органами Донецкой Народной Республики</a:t>
            </a:r>
          </a:p>
        </p:txBody>
      </p:sp>
    </p:spTree>
    <p:extLst>
      <p:ext uri="{BB962C8B-B14F-4D97-AF65-F5344CB8AC3E}">
        <p14:creationId xmlns:p14="http://schemas.microsoft.com/office/powerpoint/2010/main" val="2568230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3A537-4324-406B-846A-897998BBDE10}" type="slidenum">
              <a:rPr lang="uk-UA" smtClean="0"/>
              <a:pPr>
                <a:defRPr/>
              </a:pPr>
              <a:t>15</a:t>
            </a:fld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4605" y="204717"/>
            <a:ext cx="8491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4605" y="0"/>
            <a:ext cx="8581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СХЕМА РАСПОЛОЖЕНИЯ ЗЕМЕЛЬНОГО УЧАСТКА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ИЛИ ЗЕМЕЛЬНЫХ УЧАСТКОВ НА КАДАСТРОВОМ ПЛАНЕ ТЕРРИТОРИИ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40443" y="632572"/>
            <a:ext cx="3554957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форме документа на бумажном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носителе*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1948" y="641573"/>
            <a:ext cx="3554957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 форме электронного документа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56464" y="1236862"/>
            <a:ext cx="3544276" cy="1092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если подготовку схемы расположения земельного участка обеспечивает гражданин в целях образования земельного участка для его предоставления гражданину без проведения торгов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>
            <a:stCxn id="13" idx="0"/>
          </p:cNvCxnSpPr>
          <p:nvPr/>
        </p:nvCxnSpPr>
        <p:spPr>
          <a:xfrm flipH="1" flipV="1">
            <a:off x="3582197" y="1000547"/>
            <a:ext cx="2746405" cy="236315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3" idx="0"/>
            <a:endCxn id="11" idx="2"/>
          </p:cNvCxnSpPr>
          <p:nvPr/>
        </p:nvCxnSpPr>
        <p:spPr>
          <a:xfrm flipH="1" flipV="1">
            <a:off x="6317922" y="924960"/>
            <a:ext cx="10680" cy="311902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328602" y="942411"/>
            <a:ext cx="177747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 выбору гражданина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1948" y="1219355"/>
            <a:ext cx="3554957" cy="1692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 использованием официального сайта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Федеральной службы государственной регистрации, кадастра и картографии</a:t>
            </a:r>
          </a:p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(Росреестр) – сервис по формированию схемы размещения земельного участка (подраздел «Подготовка схемы расположения земельного участка» Раздела «Мои услуги и сервисы» личного кабинета правообладателя)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34605" y="2998695"/>
            <a:ext cx="2018735" cy="6924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любым заинтересованным лицом 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u="sng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плату</a:t>
            </a:r>
            <a:endParaRPr lang="ru-RU" sz="1300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29721" y="2998695"/>
            <a:ext cx="1967019" cy="6924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органами государственной власти 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u="sng" dirty="0" smtClean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взимания платы</a:t>
            </a:r>
            <a:endParaRPr lang="ru-RU" sz="1300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Прямоугольник 1024"/>
          <p:cNvSpPr/>
          <p:nvPr/>
        </p:nvSpPr>
        <p:spPr>
          <a:xfrm>
            <a:off x="434604" y="4125744"/>
            <a:ext cx="835428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 подготовке схемы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к ее формату в форме электронного документа, а также форма схемы, подготовка которой осуществляется в форме документа на бумажном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носителе утверждены приказом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едеральной службы государственной регистрации, кадастра и картографии от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19.04.2022 №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П/0148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Схема расположения земельного участка утверждается решением уполномоченного органа, а в случае если земельный участок предоставляется без проведения торгов – одновременно с принятием решения о предварительном согласовании предоставления земельного участка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605919" y="2798640"/>
            <a:ext cx="3554957" cy="892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* на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кадастровом плане территории в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отношении кадастрового квартала, на территории которого образуется земельный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участок,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полученном в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Росреестре</a:t>
            </a:r>
          </a:p>
        </p:txBody>
      </p:sp>
    </p:spTree>
    <p:extLst>
      <p:ext uri="{BB962C8B-B14F-4D97-AF65-F5344CB8AC3E}">
        <p14:creationId xmlns:p14="http://schemas.microsoft.com/office/powerpoint/2010/main" val="3062349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3A537-4324-406B-846A-897998BBDE10}" type="slidenum">
              <a:rPr lang="uk-UA" smtClean="0"/>
              <a:pPr>
                <a:defRPr/>
              </a:pPr>
              <a:t>16</a:t>
            </a:fld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1503" y="35438"/>
            <a:ext cx="93013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ПРЕДОСТАВЛЕНИЕ ЗЕМЕЛЬНЫХ УЧАСТКОВ ГОСУДАРСТВЕННОЙ ИЛИ МУНИЦИПАЛЬНОЙ СОБСТВЕННОСТИ В АРЕНДУ НА ТОРГАХ, ПРОВОДИМЫХ В ФОРМЕ АУКЦИОНА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6464" y="2513980"/>
            <a:ext cx="5805460" cy="495549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600"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</a:rPr>
              <a:t>принятие решения уполномоченного органа о проведении аукциона </a:t>
            </a:r>
            <a:r>
              <a:rPr lang="ru-RU" sz="1400" dirty="0">
                <a:solidFill>
                  <a:schemeClr val="tx1"/>
                </a:solidFill>
              </a:rPr>
              <a:t>на право заключения договора аренды земельного участка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17077" y="626356"/>
            <a:ext cx="3420000" cy="288000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заявление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 или юридических лиц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97253" y="622263"/>
            <a:ext cx="3420000" cy="288000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инициатива уполномоченного органа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23234" y="1107211"/>
            <a:ext cx="2703625" cy="307777"/>
          </a:xfrm>
          <a:prstGeom prst="rect">
            <a:avLst/>
          </a:prstGeom>
          <a:solidFill>
            <a:schemeClr val="accent2">
              <a:lumMod val="20000"/>
              <a:lumOff val="8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земельного участка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24933" y="1578410"/>
            <a:ext cx="2771563" cy="720000"/>
          </a:xfrm>
          <a:prstGeom prst="rect">
            <a:avLst/>
          </a:prstGeom>
          <a:solidFill>
            <a:schemeClr val="accent2">
              <a:lumMod val="20000"/>
              <a:lumOff val="8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и утверждение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схемы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расположения земельного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участка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(при отсутствии утвержденного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 межевания территории)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95047" y="1567640"/>
            <a:ext cx="2160000" cy="704916"/>
          </a:xfrm>
          <a:prstGeom prst="rect">
            <a:avLst/>
          </a:prstGeom>
          <a:solidFill>
            <a:schemeClr val="accent2">
              <a:lumMod val="20000"/>
              <a:lumOff val="8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выполнения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кадастровых работ (межевой план)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59056" y="1552556"/>
            <a:ext cx="2755132" cy="720000"/>
          </a:xfrm>
          <a:prstGeom prst="rect">
            <a:avLst/>
          </a:prstGeom>
          <a:solidFill>
            <a:schemeClr val="accent2">
              <a:lumMod val="20000"/>
              <a:lumOff val="8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постановка на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кадастровый учет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земельного участка,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регистрации прав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него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0473" y="3182225"/>
            <a:ext cx="4065973" cy="555824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проводится в электронной форме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оператором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электронной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площадки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5113" y="3182225"/>
            <a:ext cx="4475394" cy="538925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проводится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в электронной форме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уполномоченным органом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специализированной организацией, на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основании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6403" y="3854015"/>
            <a:ext cx="4475395" cy="1801061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земельный участок предоставляется гражданам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</a:p>
          <a:p>
            <a:pPr marL="185738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индивидуального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жилищного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строительства</a:t>
            </a:r>
          </a:p>
          <a:p>
            <a:pPr marL="185738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ведения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личного подсобного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хозяйства</a:t>
            </a:r>
          </a:p>
          <a:p>
            <a:pPr marL="185738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садоводства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собственных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нужд</a:t>
            </a:r>
          </a:p>
          <a:p>
            <a:pPr marL="185738" indent="-17145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земельный участок предоставляется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гражданам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крестьянским (фермерским)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хозяйствам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осуществления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крестьянским (фермерским) хозяйством его деятельности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либо предназначен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сельскохозяйственного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производства</a:t>
            </a:r>
          </a:p>
        </p:txBody>
      </p:sp>
      <p:cxnSp>
        <p:nvCxnSpPr>
          <p:cNvPr id="26" name="Прямая со стрелкой 25"/>
          <p:cNvCxnSpPr>
            <a:stCxn id="23" idx="2"/>
            <a:endCxn id="24" idx="0"/>
          </p:cNvCxnSpPr>
          <p:nvPr/>
        </p:nvCxnSpPr>
        <p:spPr>
          <a:xfrm flipH="1">
            <a:off x="2494101" y="3721150"/>
            <a:ext cx="8709" cy="132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4900473" y="3863316"/>
            <a:ext cx="4065972" cy="2394265"/>
          </a:xfrm>
          <a:prstGeom prst="rect">
            <a:avLst/>
          </a:prstGeom>
          <a:solidFill>
            <a:schemeClr val="accent2">
              <a:lumMod val="20000"/>
              <a:lumOff val="8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Перечень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операторов электронных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площадок*: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4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«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Агентство по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государственному</a:t>
            </a:r>
          </a:p>
          <a:p>
            <a:pPr>
              <a:lnSpc>
                <a:spcPts val="14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заказу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Татарстан»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4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Единая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электронная торговая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площадка»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400"/>
              </a:lnSpc>
            </a:pPr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«Российский </a:t>
            </a:r>
            <a:r>
              <a:rPr lang="ru-RU" sz="12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аукционный </a:t>
            </a:r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дом»</a:t>
            </a:r>
            <a:endParaRPr lang="ru-RU" sz="12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4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«ТЭК – Торг»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4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«Электронные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торговые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4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ЗАО «Сбербанк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Автоматизированная система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торгов»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400"/>
              </a:lnSpc>
            </a:pPr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«РТС–тендер»</a:t>
            </a:r>
            <a:endParaRPr lang="ru-RU" sz="12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4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«Электронная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торговая площадка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ГПБ»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400"/>
              </a:lnSpc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400"/>
              </a:lnSpc>
            </a:pPr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распоряжение 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Правительства Российской Федерации </a:t>
            </a:r>
            <a:endParaRPr lang="ru-RU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400"/>
              </a:lnSpc>
            </a:pPr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июля 2018 г. № </a:t>
            </a:r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1447-р</a:t>
            </a:r>
            <a:endParaRPr lang="ru-RU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>
            <a:endCxn id="13" idx="0"/>
          </p:cNvCxnSpPr>
          <p:nvPr/>
        </p:nvCxnSpPr>
        <p:spPr>
          <a:xfrm flipH="1">
            <a:off x="2010715" y="1388088"/>
            <a:ext cx="2564860" cy="190322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5" idx="0"/>
          </p:cNvCxnSpPr>
          <p:nvPr/>
        </p:nvCxnSpPr>
        <p:spPr>
          <a:xfrm>
            <a:off x="4575574" y="1388088"/>
            <a:ext cx="2561048" cy="164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2" idx="2"/>
            <a:endCxn id="14" idx="0"/>
          </p:cNvCxnSpPr>
          <p:nvPr/>
        </p:nvCxnSpPr>
        <p:spPr>
          <a:xfrm>
            <a:off x="4575047" y="1414988"/>
            <a:ext cx="0" cy="152652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543381" y="1052160"/>
            <a:ext cx="8090324" cy="1304274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470487" y="2999191"/>
            <a:ext cx="0" cy="183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6976553" y="3009529"/>
            <a:ext cx="0" cy="189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926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3A537-4324-406B-846A-897998BBDE10}" type="slidenum">
              <a:rPr lang="uk-UA" smtClean="0"/>
              <a:pPr>
                <a:defRPr/>
              </a:pPr>
              <a:t>17</a:t>
            </a:fld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98871" y="236867"/>
            <a:ext cx="453713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ПРОВЕДЕНИЕ АУКЦИОНА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61320" y="1061500"/>
            <a:ext cx="1950633" cy="647700"/>
          </a:xfrm>
          <a:prstGeom prst="rect">
            <a:avLst/>
          </a:prstGeom>
          <a:solidFill>
            <a:schemeClr val="accent4">
              <a:lumMod val="20000"/>
              <a:lumOff val="8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опубликование извещения о проведении аукциона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8242" y="2120757"/>
            <a:ext cx="2160000" cy="531499"/>
          </a:xfrm>
          <a:prstGeom prst="rect">
            <a:avLst/>
          </a:prstGeom>
          <a:solidFill>
            <a:schemeClr val="accent4">
              <a:lumMod val="20000"/>
              <a:lumOff val="8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ведет протокол рассмотрения заявок на участие в аукционе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07475" y="1983448"/>
            <a:ext cx="3695610" cy="437500"/>
          </a:xfrm>
          <a:prstGeom prst="rect">
            <a:avLst/>
          </a:prstGeom>
          <a:solidFill>
            <a:schemeClr val="accent4">
              <a:lumMod val="20000"/>
              <a:lumOff val="8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выбор организатора аукциона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(оператора электронной площадки)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8242" y="2725061"/>
            <a:ext cx="2160000" cy="349302"/>
          </a:xfrm>
          <a:prstGeom prst="rect">
            <a:avLst/>
          </a:prstGeom>
          <a:solidFill>
            <a:schemeClr val="accent4">
              <a:lumMod val="20000"/>
              <a:lumOff val="8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направляет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уведомления заявителям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379" y="1061500"/>
            <a:ext cx="2198864" cy="647700"/>
          </a:xfrm>
          <a:prstGeom prst="rect">
            <a:avLst/>
          </a:prstGeom>
          <a:solidFill>
            <a:schemeClr val="accent4">
              <a:lumMod val="20000"/>
              <a:lumOff val="8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b="1" dirty="0" smtClean="0"/>
              <a:t>УПОЛНОМОЧЕННЫЙ ОРГАН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13836" y="2456357"/>
            <a:ext cx="3682423" cy="426625"/>
          </a:xfrm>
          <a:prstGeom prst="rect">
            <a:avLst/>
          </a:prstGeom>
          <a:solidFill>
            <a:schemeClr val="accent6">
              <a:lumMod val="20000"/>
              <a:lumOff val="8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600"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tx1"/>
                </a:solidFill>
              </a:rPr>
              <a:t>ОПЕРАТОР ЭЛЕКТРОННОЙ ПЛОЩАДКИ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10100" y="744502"/>
            <a:ext cx="2975657" cy="31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ЭЛЕКТРОННОЙ ФОРМЕ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>
            <a:stCxn id="9" idx="3"/>
            <a:endCxn id="4" idx="1"/>
          </p:cNvCxnSpPr>
          <p:nvPr/>
        </p:nvCxnSpPr>
        <p:spPr>
          <a:xfrm>
            <a:off x="2458243" y="1385350"/>
            <a:ext cx="3030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298242" y="3128032"/>
            <a:ext cx="2160000" cy="407100"/>
          </a:xfrm>
          <a:prstGeom prst="rect">
            <a:avLst/>
          </a:prstGeom>
          <a:solidFill>
            <a:schemeClr val="accent4">
              <a:lumMod val="20000"/>
              <a:lumOff val="8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оформляет протокол о результатах аукциона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04044" y="4072514"/>
            <a:ext cx="2160000" cy="633549"/>
          </a:xfrm>
          <a:prstGeom prst="rect">
            <a:avLst/>
          </a:prstGeom>
          <a:solidFill>
            <a:schemeClr val="accent4">
              <a:lumMod val="20000"/>
              <a:lumOff val="8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возвращает задатки лицам, участвовавшим в аукционе, но не победившим в нем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624410" y="2610901"/>
            <a:ext cx="2224454" cy="577622"/>
          </a:xfrm>
          <a:prstGeom prst="rect">
            <a:avLst/>
          </a:prstGeom>
          <a:solidFill>
            <a:schemeClr val="accent4">
              <a:lumMod val="20000"/>
              <a:lumOff val="8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признанным участниками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аукциона,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допущенным к участию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98242" y="3614528"/>
            <a:ext cx="2160000" cy="398204"/>
          </a:xfrm>
          <a:prstGeom prst="rect">
            <a:avLst/>
          </a:prstGeom>
          <a:solidFill>
            <a:schemeClr val="accent4">
              <a:lumMod val="20000"/>
              <a:lumOff val="8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размещает протокол о результатах аукциона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61405" y="5705987"/>
            <a:ext cx="4804448" cy="883268"/>
          </a:xfrm>
          <a:prstGeom prst="rect">
            <a:avLst/>
          </a:prstGeom>
          <a:solidFill>
            <a:schemeClr val="accent2">
              <a:lumMod val="20000"/>
              <a:lumOff val="8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Победителем аукциона признается участник аукциона, предложивший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наибольший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размер ежегодной арендной платы за земельный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участок или единственный участник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04044" y="4758703"/>
            <a:ext cx="2160000" cy="767122"/>
          </a:xfrm>
          <a:prstGeom prst="rect">
            <a:avLst/>
          </a:prstGeom>
          <a:solidFill>
            <a:schemeClr val="accent4">
              <a:lumMod val="20000"/>
              <a:lumOff val="8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направляет победителю аукциона подписанный проект договора аренды земельного участка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164306" y="2438943"/>
            <a:ext cx="23629" cy="2703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endCxn id="34" idx="1"/>
          </p:cNvCxnSpPr>
          <p:nvPr/>
        </p:nvCxnSpPr>
        <p:spPr>
          <a:xfrm>
            <a:off x="187936" y="5142264"/>
            <a:ext cx="116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87936" y="3794567"/>
            <a:ext cx="116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76329" y="3325275"/>
            <a:ext cx="116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176329" y="2899712"/>
            <a:ext cx="116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61405" y="2438943"/>
            <a:ext cx="116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464044" y="2899712"/>
            <a:ext cx="116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5213837" y="2942715"/>
            <a:ext cx="3603950" cy="461665"/>
          </a:xfrm>
          <a:prstGeom prst="rect">
            <a:avLst/>
          </a:prstGeom>
          <a:solidFill>
            <a:schemeClr val="accent6">
              <a:lumMod val="20000"/>
              <a:lumOff val="8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обеспечивает возможность регистрации продавца и претендентов на электронной площадке</a:t>
            </a:r>
          </a:p>
        </p:txBody>
      </p:sp>
      <p:cxnSp>
        <p:nvCxnSpPr>
          <p:cNvPr id="56" name="Прямая соединительная линия 55"/>
          <p:cNvCxnSpPr>
            <a:endCxn id="10" idx="3"/>
          </p:cNvCxnSpPr>
          <p:nvPr/>
        </p:nvCxnSpPr>
        <p:spPr>
          <a:xfrm flipH="1">
            <a:off x="8896259" y="2669670"/>
            <a:ext cx="85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8981559" y="2708321"/>
            <a:ext cx="1" cy="30958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5213837" y="3461706"/>
            <a:ext cx="3603950" cy="241814"/>
          </a:xfrm>
          <a:prstGeom prst="rect">
            <a:avLst/>
          </a:prstGeom>
          <a:solidFill>
            <a:schemeClr val="accent6">
              <a:lumMod val="20000"/>
              <a:lumOff val="8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размещает электронную форму заявки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5213837" y="3788459"/>
            <a:ext cx="3603950" cy="560045"/>
          </a:xfrm>
          <a:prstGeom prst="rect">
            <a:avLst/>
          </a:prstGeom>
          <a:solidFill>
            <a:schemeClr val="accent6">
              <a:lumMod val="20000"/>
              <a:lumOff val="8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обеспечивает принятие и регистрацию в электронных журналах заявок и прилагаемых к ним документов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201324" y="4408902"/>
            <a:ext cx="116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5219753" y="1061500"/>
            <a:ext cx="3690155" cy="647700"/>
          </a:xfrm>
          <a:prstGeom prst="rect">
            <a:avLst/>
          </a:prstGeom>
          <a:solidFill>
            <a:schemeClr val="accent4">
              <a:lumMod val="20000"/>
              <a:lumOff val="8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утверждает электронную форму заявки</a:t>
            </a:r>
          </a:p>
        </p:txBody>
      </p:sp>
      <p:cxnSp>
        <p:nvCxnSpPr>
          <p:cNvPr id="74" name="Прямая со стрелкой 73"/>
          <p:cNvCxnSpPr>
            <a:stCxn id="4" idx="2"/>
          </p:cNvCxnSpPr>
          <p:nvPr/>
        </p:nvCxnSpPr>
        <p:spPr>
          <a:xfrm>
            <a:off x="3736637" y="1709200"/>
            <a:ext cx="0" cy="492998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>
            <a:stCxn id="4" idx="3"/>
            <a:endCxn id="67" idx="1"/>
          </p:cNvCxnSpPr>
          <p:nvPr/>
        </p:nvCxnSpPr>
        <p:spPr>
          <a:xfrm>
            <a:off x="4711953" y="1385350"/>
            <a:ext cx="507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рямоугольник 86"/>
          <p:cNvSpPr/>
          <p:nvPr/>
        </p:nvSpPr>
        <p:spPr>
          <a:xfrm>
            <a:off x="5213837" y="4426563"/>
            <a:ext cx="3603950" cy="276999"/>
          </a:xfrm>
          <a:prstGeom prst="rect">
            <a:avLst/>
          </a:prstGeom>
          <a:solidFill>
            <a:schemeClr val="accent6">
              <a:lumMod val="20000"/>
              <a:lumOff val="8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обеспечивает подачу претендентами заявок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5213837" y="4777212"/>
            <a:ext cx="3603950" cy="405224"/>
          </a:xfrm>
          <a:prstGeom prst="rect">
            <a:avLst/>
          </a:prstGeom>
          <a:solidFill>
            <a:schemeClr val="accent6">
              <a:lumMod val="20000"/>
              <a:lumOff val="8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обеспечивает уведомление претендентов о принятом продавцом решении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5219753" y="5288196"/>
            <a:ext cx="3603950" cy="276999"/>
          </a:xfrm>
          <a:prstGeom prst="rect">
            <a:avLst/>
          </a:prstGeom>
          <a:solidFill>
            <a:schemeClr val="accent6">
              <a:lumMod val="20000"/>
              <a:lumOff val="8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обеспечивает равный доступ участников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2872829" y="4584052"/>
            <a:ext cx="2224454" cy="349302"/>
          </a:xfrm>
          <a:prstGeom prst="rect">
            <a:avLst/>
          </a:prstGeom>
          <a:solidFill>
            <a:schemeClr val="accent6">
              <a:lumMod val="20000"/>
              <a:lumOff val="8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признании их участниками (победителями)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2872829" y="5000603"/>
            <a:ext cx="2224454" cy="349302"/>
          </a:xfrm>
          <a:prstGeom prst="rect">
            <a:avLst/>
          </a:prstGeom>
          <a:solidFill>
            <a:schemeClr val="accent6">
              <a:lumMod val="20000"/>
              <a:lumOff val="8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 отказе в допуске к участию</a:t>
            </a:r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>
            <a:off x="5097729" y="4864463"/>
            <a:ext cx="116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5097729" y="5039114"/>
            <a:ext cx="116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Прямоугольник 96"/>
          <p:cNvSpPr/>
          <p:nvPr/>
        </p:nvSpPr>
        <p:spPr>
          <a:xfrm>
            <a:off x="5213837" y="5711398"/>
            <a:ext cx="3603950" cy="386575"/>
          </a:xfrm>
          <a:prstGeom prst="rect">
            <a:avLst/>
          </a:prstGeom>
          <a:solidFill>
            <a:schemeClr val="accent6">
              <a:lumMod val="20000"/>
              <a:lumOff val="8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обеспечивает размещение на электронной площадке информации о ходе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проведения аукциона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5" name="Прямая соединительная линия 104"/>
          <p:cNvCxnSpPr/>
          <p:nvPr/>
        </p:nvCxnSpPr>
        <p:spPr>
          <a:xfrm>
            <a:off x="8814376" y="4012732"/>
            <a:ext cx="1705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8814377" y="3173547"/>
            <a:ext cx="1705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8814376" y="3562946"/>
            <a:ext cx="1705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8817787" y="4584052"/>
            <a:ext cx="1705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8814375" y="4971530"/>
            <a:ext cx="1705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8824610" y="5425225"/>
            <a:ext cx="1705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8810962" y="5804155"/>
            <a:ext cx="1705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96858" y="5590142"/>
            <a:ext cx="4411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60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cxnSp>
        <p:nvCxnSpPr>
          <p:cNvPr id="75" name="Прямая со стрелкой 74"/>
          <p:cNvCxnSpPr>
            <a:stCxn id="67" idx="2"/>
            <a:endCxn id="7" idx="0"/>
          </p:cNvCxnSpPr>
          <p:nvPr/>
        </p:nvCxnSpPr>
        <p:spPr>
          <a:xfrm flipH="1">
            <a:off x="7055280" y="1709200"/>
            <a:ext cx="9551" cy="274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5097283" y="744502"/>
            <a:ext cx="0" cy="3682061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9069208" y="744502"/>
            <a:ext cx="0" cy="5501668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5079090" y="744502"/>
            <a:ext cx="3971479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5155783" y="6246170"/>
            <a:ext cx="3971479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5097283" y="5565195"/>
            <a:ext cx="11379" cy="680975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2734153" y="4426563"/>
            <a:ext cx="27167" cy="111575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2734153" y="4426563"/>
            <a:ext cx="2374509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2761320" y="5542313"/>
            <a:ext cx="2374509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1" name="Прямая со стрелкой 120"/>
          <p:cNvCxnSpPr/>
          <p:nvPr/>
        </p:nvCxnSpPr>
        <p:spPr>
          <a:xfrm flipH="1">
            <a:off x="2458242" y="2202198"/>
            <a:ext cx="127839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56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3A537-4324-406B-846A-897998BBDE10}" type="slidenum">
              <a:rPr lang="uk-UA" smtClean="0"/>
              <a:pPr>
                <a:defRPr/>
              </a:pPr>
              <a:t>18</a:t>
            </a:fld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81579" y="151919"/>
            <a:ext cx="5784585" cy="439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ИЗВЕЩЕНИЕ О ПРОВЕДЕНИИ АУКЦИОНА</a:t>
            </a:r>
          </a:p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содержит сведения</a:t>
            </a:r>
          </a:p>
          <a:p>
            <a:pPr algn="ctr"/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73872" y="5462640"/>
            <a:ext cx="4247033" cy="646331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7675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Обязательным приложением к извещению о проведении аукциона является проект договора аренды земельного участка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73871" y="3496492"/>
            <a:ext cx="4247034" cy="1743652"/>
          </a:xfrm>
          <a:prstGeom prst="rect">
            <a:avLst/>
          </a:prstGeom>
          <a:solidFill>
            <a:schemeClr val="accent2">
              <a:lumMod val="20000"/>
              <a:lumOff val="8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начальная цена устанавливается по выбору уполномоченного органа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размере ежегодной арендной платы, определенной по результатам рыночной оценки в соответствии с Федеральным законом «Об оценочной деятельности в Российской Федерации»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размере не менее полутора процентов кадастровой стоимости такого земельного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участка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9" y="513121"/>
            <a:ext cx="4167554" cy="286096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 организаторе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аукциона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4299" y="881472"/>
            <a:ext cx="4167555" cy="531499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 уполномоченном органе и о реквизитах решения о проведении аукциона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4301" y="1523310"/>
            <a:ext cx="4167554" cy="333313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месте, дате, времени и порядке проведения аукциона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4301" y="1937654"/>
            <a:ext cx="4167554" cy="308577"/>
          </a:xfrm>
          <a:prstGeom prst="rect">
            <a:avLst/>
          </a:prstGeom>
          <a:solidFill>
            <a:schemeClr val="accent6">
              <a:lumMod val="20000"/>
              <a:lumOff val="8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предмете аукциона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4301" y="2315303"/>
            <a:ext cx="4167554" cy="374579"/>
          </a:xfrm>
          <a:prstGeom prst="rect">
            <a:avLst/>
          </a:prstGeom>
          <a:solidFill>
            <a:schemeClr val="accent2">
              <a:lumMod val="20000"/>
              <a:lumOff val="8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начальной цене предмета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аукциона*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301" y="2796076"/>
            <a:ext cx="4167554" cy="370739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«шаге аукциона»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4301" y="3261733"/>
            <a:ext cx="4167554" cy="788887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форме заявки на участие в аукционе, порядке ее приема, об адресе места ее приема, о дате и времени начала и окончания приема заявок на участие в аукционе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4301" y="4132875"/>
            <a:ext cx="4167554" cy="718570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размере задатка, порядке его внесения участниками аукциона и возврата им задатка, банковских реквизитах счета для перечисления задатка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4300" y="6168680"/>
            <a:ext cx="4167554" cy="470504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обязательстве по сносу здания, сооружения, объекта незавершенного строительства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73873" y="1009853"/>
            <a:ext cx="4247033" cy="396324"/>
          </a:xfrm>
          <a:prstGeom prst="rect">
            <a:avLst/>
          </a:prstGeom>
          <a:solidFill>
            <a:schemeClr val="accent6">
              <a:lumMod val="20000"/>
              <a:lumOff val="8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местоположении, площади и кадастровом номере земельного участка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773873" y="1459331"/>
            <a:ext cx="4247033" cy="259850"/>
          </a:xfrm>
          <a:prstGeom prst="rect">
            <a:avLst/>
          </a:prstGeom>
          <a:solidFill>
            <a:schemeClr val="accent6">
              <a:lumMod val="20000"/>
              <a:lumOff val="8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правах на земельный участок, об ограничениях этих прав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773873" y="1779055"/>
            <a:ext cx="4247033" cy="369289"/>
          </a:xfrm>
          <a:prstGeom prst="rect">
            <a:avLst/>
          </a:prstGeom>
          <a:solidFill>
            <a:schemeClr val="accent6">
              <a:lumMod val="20000"/>
              <a:lumOff val="8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разрешенном использовании и принадлежности земельного участка к определенной категории земель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773873" y="2214383"/>
            <a:ext cx="4247033" cy="509594"/>
          </a:xfrm>
          <a:prstGeom prst="rect">
            <a:avLst/>
          </a:prstGeom>
          <a:solidFill>
            <a:schemeClr val="accent6">
              <a:lumMod val="20000"/>
              <a:lumOff val="8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максимально и (или) минимально допустимых параметрах разрешенного строительства объекта капитального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Левая фигурная скобка 20"/>
          <p:cNvSpPr/>
          <p:nvPr/>
        </p:nvSpPr>
        <p:spPr>
          <a:xfrm>
            <a:off x="4387362" y="1163332"/>
            <a:ext cx="386510" cy="1857219"/>
          </a:xfrm>
          <a:prstGeom prst="leftBrace">
            <a:avLst>
              <a:gd name="adj1" fmla="val 8333"/>
              <a:gd name="adj2" fmla="val 50000"/>
            </a:avLst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773872" y="2794665"/>
            <a:ext cx="4247033" cy="509594"/>
          </a:xfrm>
          <a:prstGeom prst="rect">
            <a:avLst/>
          </a:prstGeom>
          <a:solidFill>
            <a:schemeClr val="accent6">
              <a:lumMod val="20000"/>
              <a:lumOff val="8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возможности подключения (технологического присоединения) объектов капитального строительства к сетям инженерно-технического обеспечения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14299" y="4911154"/>
            <a:ext cx="4167554" cy="318344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сроке аренды земельного участка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14300" y="5300762"/>
            <a:ext cx="4167554" cy="808209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льготах по арендной плате в отношении земельного участка, включенного в перечень государственного имущества или перечень муниципального имущества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773873" y="5316445"/>
            <a:ext cx="420307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5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55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596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7882" y="6476475"/>
            <a:ext cx="2057400" cy="365125"/>
          </a:xfrm>
        </p:spPr>
        <p:txBody>
          <a:bodyPr/>
          <a:lstStyle/>
          <a:p>
            <a:pPr>
              <a:defRPr/>
            </a:pPr>
            <a:fld id="{7F83A537-4324-406B-846A-897998BBDE10}" type="slidenum">
              <a:rPr lang="uk-UA" smtClean="0"/>
              <a:pPr>
                <a:defRPr/>
              </a:pPr>
              <a:t>19</a:t>
            </a:fld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22621" y="111447"/>
            <a:ext cx="633046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УЧАСТИЕ В  АУКЦИОНЕ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6514" y="519391"/>
            <a:ext cx="3759166" cy="243345"/>
          </a:xfrm>
          <a:prstGeom prst="rect">
            <a:avLst/>
          </a:prstGeom>
          <a:solidFill>
            <a:schemeClr val="accent1">
              <a:lumMod val="20000"/>
              <a:lumOff val="8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ЗАЯВИТЕЛИ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5924" y="1074900"/>
            <a:ext cx="3779757" cy="454019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заявку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участие в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аукционе с указанием банковских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реквизитов счета для возврата задатка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5923" y="3318964"/>
            <a:ext cx="3779757" cy="263778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внесение задатка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95986" y="3937255"/>
            <a:ext cx="2533650" cy="1103507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иной участник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аукциона,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сделавший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предпоследнее предложение о цене предмета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аукциона, которому предложено подписать проект договора 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5923" y="1593645"/>
            <a:ext cx="3779757" cy="1617179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копии документов, удостоверяющих личность заявителя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(для граждан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надлежащим образом заверенный перевод на русский язык документов о государственной регистрации юридического лица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соответствии с законодательством иностранного государства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иностранных юридических лиц)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0024" y="5040763"/>
            <a:ext cx="4145655" cy="1450731"/>
          </a:xfrm>
          <a:prstGeom prst="rect">
            <a:avLst/>
          </a:prstGeom>
          <a:solidFill>
            <a:schemeClr val="accent2">
              <a:lumMod val="40000"/>
              <a:lumOff val="6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7675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допускается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требовать от победителя аукциона, иного лица, с которым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заключается договор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аренды земельного участка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возмещение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расходов, связанных с выполнением кадастровых работ в отношении земельного участка, являющегося предметом указанных договоров, а также расходов, связанных с организацией и проведением аукциона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25889" y="2411843"/>
            <a:ext cx="4303747" cy="427043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проведении повторного аукциона, 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которого могут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изменены, если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13968" y="519391"/>
            <a:ext cx="3902235" cy="243345"/>
          </a:xfrm>
          <a:prstGeom prst="rect">
            <a:avLst/>
          </a:prstGeom>
          <a:solidFill>
            <a:schemeClr val="accent1">
              <a:lumMod val="20000"/>
              <a:lumOff val="8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ОРГАНИЗАТОР АУКЦИОНА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87853" y="1067602"/>
            <a:ext cx="3902233" cy="921413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сведения, содержащиеся в: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ЕГРЮЛ (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юридических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ЕГРИП (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индивидуальных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предпринимателей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6514" y="778123"/>
            <a:ext cx="2485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87851" y="771604"/>
            <a:ext cx="2485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ЗАПРАШИВАЕТ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0025" y="5243271"/>
            <a:ext cx="4411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60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87850" y="2125235"/>
            <a:ext cx="2485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ВПРАВЕ ОБЪЯВИТЬ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25886" y="2944811"/>
            <a:ext cx="1729486" cy="2095951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течение тридцати дней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 дня направления проекта договора аренды земельного участка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1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подписали и </a:t>
            </a:r>
            <a:r>
              <a:rPr lang="ru-RU" sz="11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1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представили </a:t>
            </a:r>
            <a:r>
              <a:rPr lang="ru-RU" sz="11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уполномоченный орган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договора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95986" y="2950644"/>
            <a:ext cx="2533650" cy="873023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лицо, подавшее единственную заявку на участие в аукционе, заявитель, признанный единственным участником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аукциона, единственный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 аукциона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728211" y="5136438"/>
            <a:ext cx="4303746" cy="289001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ведет реестр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недобросовестных участников аукциона</a:t>
            </a:r>
          </a:p>
        </p:txBody>
      </p:sp>
    </p:spTree>
    <p:extLst>
      <p:ext uri="{BB962C8B-B14F-4D97-AF65-F5344CB8AC3E}">
        <p14:creationId xmlns:p14="http://schemas.microsoft.com/office/powerpoint/2010/main" val="983667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3A537-4324-406B-846A-897998BBDE10}" type="slidenum">
              <a:rPr lang="uk-UA" smtClean="0"/>
              <a:pPr>
                <a:defRPr/>
              </a:pPr>
              <a:t>2</a:t>
            </a:fld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2401" y="84322"/>
            <a:ext cx="899159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 СФЕРЕ ПРАВОВОГО РЕГУЛИРОВАНИЯ ЗЕМЕЛЬНЫХ ОТНОШЕНИЙ ДЕЙСТВУЮТ</a:t>
            </a:r>
            <a:endParaRPr lang="ru-RU" sz="15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152401" y="443703"/>
            <a:ext cx="5765272" cy="62009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15875" indent="341313" algn="l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1"/>
                </a:solidFill>
              </a:rPr>
              <a:t>Конституция Российской Федерации</a:t>
            </a:r>
          </a:p>
          <a:p>
            <a:pPr marL="15875" indent="341313" algn="l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1"/>
                </a:solidFill>
              </a:rPr>
              <a:t>Федеральный конституционный закон Российской Федерации от 04.10.2022 № 5-ФКЗ  «</a:t>
            </a:r>
            <a:r>
              <a:rPr lang="ru-RU" sz="1200" dirty="0" smtClean="0">
                <a:solidFill>
                  <a:schemeClr val="tx1"/>
                </a:solidFill>
              </a:rPr>
              <a:t>О принятии в Российскую Федерацию Донецкой Народной Республики и образовании в составе Российский Федерации нового субъекта - Донецкая Народная Республика</a:t>
            </a:r>
            <a:r>
              <a:rPr lang="ru-RU" sz="1200" b="1" dirty="0" smtClean="0">
                <a:solidFill>
                  <a:schemeClr val="tx1"/>
                </a:solidFill>
              </a:rPr>
              <a:t>» </a:t>
            </a:r>
            <a:r>
              <a:rPr lang="ru-RU" sz="1200" dirty="0" smtClean="0">
                <a:solidFill>
                  <a:schemeClr val="tx1"/>
                </a:solidFill>
              </a:rPr>
              <a:t>(5-ФКЗ)</a:t>
            </a:r>
          </a:p>
          <a:p>
            <a:pPr marL="15875" indent="341313" algn="l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1"/>
                </a:solidFill>
              </a:rPr>
              <a:t>Земельный кодекс Российской Федерации </a:t>
            </a:r>
            <a:r>
              <a:rPr lang="ru-RU" sz="1200" dirty="0" smtClean="0">
                <a:solidFill>
                  <a:schemeClr val="tx1"/>
                </a:solidFill>
              </a:rPr>
              <a:t>(ЗК РФ)</a:t>
            </a:r>
          </a:p>
          <a:p>
            <a:pPr marL="15875" indent="341313" algn="l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1"/>
                </a:solidFill>
              </a:rPr>
              <a:t>Гражданский кодекс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Российской Федерации </a:t>
            </a:r>
            <a:r>
              <a:rPr lang="ru-RU" sz="1200" dirty="0" smtClean="0">
                <a:solidFill>
                  <a:schemeClr val="tx1"/>
                </a:solidFill>
              </a:rPr>
              <a:t>(ГК РФ)</a:t>
            </a:r>
          </a:p>
          <a:p>
            <a:pPr marL="15875" algn="l"/>
            <a:endParaRPr lang="ru-RU" sz="1200" dirty="0" smtClean="0">
              <a:solidFill>
                <a:schemeClr val="tx1"/>
              </a:solidFill>
            </a:endParaRPr>
          </a:p>
          <a:p>
            <a:pPr marL="15875" algn="l"/>
            <a:r>
              <a:rPr lang="ru-RU" sz="1200" b="1" dirty="0" smtClean="0">
                <a:solidFill>
                  <a:schemeClr val="tx1"/>
                </a:solidFill>
              </a:rPr>
              <a:t>Федеральные законы, в том числе: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</a:p>
          <a:p>
            <a:pPr marL="301625" indent="-285750" algn="l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О переводе земель или земельных участков из одной категории в другую </a:t>
            </a:r>
            <a:endParaRPr lang="ru-RU" sz="1200" dirty="0">
              <a:solidFill>
                <a:schemeClr val="tx1"/>
              </a:solidFill>
            </a:endParaRPr>
          </a:p>
          <a:p>
            <a:pPr marL="301625" indent="-285750" algn="l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О кадастровой деятельности </a:t>
            </a:r>
          </a:p>
          <a:p>
            <a:pPr marL="301625" indent="-285750" algn="l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Об обороте земель сельскохозяйственного назначения</a:t>
            </a:r>
          </a:p>
          <a:p>
            <a:pPr marL="301625" indent="-285750" algn="l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О государственной регистрации недвижимости</a:t>
            </a:r>
          </a:p>
          <a:p>
            <a:pPr marL="301625" indent="-285750" algn="l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О </a:t>
            </a:r>
            <a:r>
              <a:rPr lang="ru-RU" sz="1200" dirty="0">
                <a:solidFill>
                  <a:schemeClr val="tx1"/>
                </a:solidFill>
              </a:rPr>
              <a:t>внесении изменений в отдельные законодательные акты Российской </a:t>
            </a:r>
            <a:r>
              <a:rPr lang="ru-RU" sz="1200" dirty="0" smtClean="0">
                <a:solidFill>
                  <a:schemeClr val="tx1"/>
                </a:solidFill>
              </a:rPr>
              <a:t>Федерации (</a:t>
            </a:r>
            <a:r>
              <a:rPr lang="ru-RU" sz="1200" dirty="0">
                <a:solidFill>
                  <a:schemeClr val="tx1"/>
                </a:solidFill>
              </a:rPr>
              <a:t>от 14.03.2022 N 58-ФЗ </a:t>
            </a:r>
            <a:r>
              <a:rPr lang="ru-RU" sz="1200" dirty="0" smtClean="0">
                <a:solidFill>
                  <a:schemeClr val="tx1"/>
                </a:solidFill>
              </a:rPr>
              <a:t>) </a:t>
            </a:r>
          </a:p>
          <a:p>
            <a:pPr marL="15875" algn="l"/>
            <a:endParaRPr lang="ru-RU" sz="1200" dirty="0" smtClean="0">
              <a:solidFill>
                <a:schemeClr val="tx1"/>
              </a:solidFill>
            </a:endParaRPr>
          </a:p>
          <a:p>
            <a:pPr marL="15875" algn="l"/>
            <a:r>
              <a:rPr lang="ru-RU" sz="1200" b="1" dirty="0" smtClean="0">
                <a:solidFill>
                  <a:schemeClr val="tx1"/>
                </a:solidFill>
              </a:rPr>
              <a:t>Постановления Правительства Российской Федерации,  в том числе </a:t>
            </a:r>
          </a:p>
          <a:p>
            <a:pPr marL="15875" algn="l"/>
            <a:r>
              <a:rPr lang="ru-RU" sz="1200" dirty="0" smtClean="0">
                <a:solidFill>
                  <a:schemeClr val="tx1"/>
                </a:solidFill>
              </a:rPr>
              <a:t>от 09.04.2022 №629 Об особенностях регулирования земельных отношений </a:t>
            </a:r>
            <a:r>
              <a:rPr lang="ru-RU" sz="1200" dirty="0">
                <a:solidFill>
                  <a:schemeClr val="tx1"/>
                </a:solidFill>
              </a:rPr>
              <a:t>в Российской Федерации </a:t>
            </a:r>
            <a:r>
              <a:rPr lang="ru-RU" sz="1200" dirty="0" smtClean="0">
                <a:solidFill>
                  <a:schemeClr val="tx1"/>
                </a:solidFill>
              </a:rPr>
              <a:t>в 2022 и 2023 годах </a:t>
            </a:r>
          </a:p>
          <a:p>
            <a:pPr marL="15875" algn="l"/>
            <a:endParaRPr lang="ru-RU" sz="1200" dirty="0" smtClean="0">
              <a:solidFill>
                <a:schemeClr val="tx1"/>
              </a:solidFill>
            </a:endParaRPr>
          </a:p>
          <a:p>
            <a:pPr algn="l"/>
            <a:r>
              <a:rPr lang="ru-RU" sz="1200" b="1" dirty="0" smtClean="0">
                <a:solidFill>
                  <a:schemeClr val="tx1"/>
                </a:solidFill>
              </a:rPr>
              <a:t>Приказы Федеральной службы государственной регистрации, кадастра и картографии: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Об утверждении классификатора видов разрешенного использования земельных </a:t>
            </a:r>
            <a:r>
              <a:rPr lang="ru-RU" sz="1200" dirty="0">
                <a:solidFill>
                  <a:schemeClr val="tx1"/>
                </a:solidFill>
              </a:rPr>
              <a:t>участков </a:t>
            </a:r>
            <a:endParaRPr lang="ru-RU" sz="12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Об утверждении требований к подготовке схемы расположения земельного участка или земельных участков на кадастровом плане территории и формату схемы расположения земельного участка или земельных участков на кадастровом плане территории при подготовке схемы расположения земельного участка или земельных участков на кадастровом плане территории в форме электронного документа, формы схемы расположения земельного участка или земельных участков на кадастровом плане территории, подготовка которой осуществляется в формате документа на бумажном носителе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Об утверждении перечня документов, подтверждающих право заявителя на приобретение земельного участка без проведения торгов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36751" y="443703"/>
            <a:ext cx="2625436" cy="33795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15875" indent="341313" algn="l">
              <a:buFont typeface="Arial" panose="020B0604020202020204" pitchFamily="34" charset="0"/>
              <a:buChar char="•"/>
            </a:pPr>
            <a:r>
              <a:rPr lang="ru-RU" sz="1350" b="1" dirty="0" smtClean="0">
                <a:solidFill>
                  <a:schemeClr val="tx1"/>
                </a:solidFill>
              </a:rPr>
              <a:t>Конституция Донецкой Народной Республики</a:t>
            </a:r>
          </a:p>
          <a:p>
            <a:pPr marL="15875" indent="341313" algn="l">
              <a:buFont typeface="Arial" panose="020B0604020202020204" pitchFamily="34" charset="0"/>
              <a:buChar char="•"/>
            </a:pPr>
            <a:r>
              <a:rPr lang="ru-RU" sz="1350" b="1" dirty="0" smtClean="0">
                <a:solidFill>
                  <a:schemeClr val="tx1"/>
                </a:solidFill>
              </a:rPr>
              <a:t>Указ </a:t>
            </a:r>
            <a:r>
              <a:rPr lang="ru-RU" sz="1350" b="1" dirty="0">
                <a:solidFill>
                  <a:schemeClr val="tx1"/>
                </a:solidFill>
              </a:rPr>
              <a:t>Главы Донецкой Народной Республики </a:t>
            </a:r>
            <a:r>
              <a:rPr lang="ru-RU" sz="1350" b="1" dirty="0" smtClean="0">
                <a:solidFill>
                  <a:schemeClr val="tx1"/>
                </a:solidFill>
              </a:rPr>
              <a:t/>
            </a:r>
            <a:br>
              <a:rPr lang="ru-RU" sz="1350" b="1" dirty="0" smtClean="0">
                <a:solidFill>
                  <a:schemeClr val="tx1"/>
                </a:solidFill>
              </a:rPr>
            </a:br>
            <a:r>
              <a:rPr lang="ru-RU" sz="1350" b="1" dirty="0" smtClean="0">
                <a:solidFill>
                  <a:schemeClr val="tx1"/>
                </a:solidFill>
              </a:rPr>
              <a:t>от </a:t>
            </a:r>
            <a:r>
              <a:rPr lang="ru-RU" sz="1350" b="1" dirty="0">
                <a:solidFill>
                  <a:schemeClr val="tx1"/>
                </a:solidFill>
              </a:rPr>
              <a:t>28.12.2022 </a:t>
            </a:r>
            <a:r>
              <a:rPr lang="ru-RU" sz="1350" b="1" dirty="0" smtClean="0">
                <a:solidFill>
                  <a:schemeClr val="tx1"/>
                </a:solidFill>
              </a:rPr>
              <a:t>№ </a:t>
            </a:r>
            <a:r>
              <a:rPr lang="ru-RU" sz="1350" b="1" dirty="0">
                <a:solidFill>
                  <a:schemeClr val="tx1"/>
                </a:solidFill>
              </a:rPr>
              <a:t>73</a:t>
            </a:r>
            <a:r>
              <a:rPr lang="ru-RU" sz="1350" dirty="0">
                <a:solidFill>
                  <a:schemeClr val="tx1"/>
                </a:solidFill>
              </a:rPr>
              <a:t> </a:t>
            </a:r>
            <a:r>
              <a:rPr lang="ru-RU" sz="1350" dirty="0" smtClean="0">
                <a:solidFill>
                  <a:schemeClr val="tx1"/>
                </a:solidFill>
              </a:rPr>
              <a:t/>
            </a:r>
            <a:br>
              <a:rPr lang="ru-RU" sz="1350" dirty="0" smtClean="0">
                <a:solidFill>
                  <a:schemeClr val="tx1"/>
                </a:solidFill>
              </a:rPr>
            </a:br>
            <a:r>
              <a:rPr lang="ru-RU" sz="1350" dirty="0" smtClean="0">
                <a:solidFill>
                  <a:schemeClr val="tx1"/>
                </a:solidFill>
              </a:rPr>
              <a:t>Об </a:t>
            </a:r>
            <a:r>
              <a:rPr lang="ru-RU" sz="1350" dirty="0">
                <a:solidFill>
                  <a:schemeClr val="tx1"/>
                </a:solidFill>
              </a:rPr>
              <a:t>особенностях регулирования имущественных отношений и отношений по государственному кадастровому учету недвижимого имущества, государственной регистрации права на недвижимое имущество на территории Донецкой Народной </a:t>
            </a:r>
            <a:r>
              <a:rPr lang="ru-RU" sz="1350" dirty="0" smtClean="0">
                <a:solidFill>
                  <a:schemeClr val="tx1"/>
                </a:solidFill>
              </a:rPr>
              <a:t>Республики</a:t>
            </a:r>
            <a:endParaRPr lang="ru-RU" sz="1350" dirty="0">
              <a:solidFill>
                <a:schemeClr val="tx1"/>
              </a:solidFill>
            </a:endParaRPr>
          </a:p>
          <a:p>
            <a:pPr marL="15875" indent="341313" algn="l">
              <a:buFont typeface="Arial" panose="020B0604020202020204" pitchFamily="34" charset="0"/>
              <a:buChar char="•"/>
            </a:pPr>
            <a:endParaRPr lang="ru-RU" sz="135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804" y="4972154"/>
            <a:ext cx="2709330" cy="167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19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3A537-4324-406B-846A-897998BBDE10}" type="slidenum">
              <a:rPr lang="uk-UA" smtClean="0"/>
              <a:pPr>
                <a:defRPr/>
              </a:pPr>
              <a:t>20</a:t>
            </a:fld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1503" y="35438"/>
            <a:ext cx="930139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ЭЛЕКТРОННАЯ ПЛОЩАДКА РОССИИ РТС–ТЕНДЕР </a:t>
            </a:r>
            <a:r>
              <a:rPr lang="en-US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https://www.rts-tender.ru/trainings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18" y="523780"/>
            <a:ext cx="5728550" cy="2880000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4838561" y="1365281"/>
            <a:ext cx="2006496" cy="1567589"/>
          </a:xfrm>
          <a:prstGeom prst="straightConnector1">
            <a:avLst/>
          </a:prstGeom>
          <a:ln w="50800">
            <a:solidFill>
              <a:srgbClr val="00206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18" y="3782084"/>
            <a:ext cx="7883389" cy="288000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6857999" y="2932870"/>
            <a:ext cx="2053975" cy="5664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 бесплатного обучения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3272205" y="3403780"/>
            <a:ext cx="3572852" cy="841501"/>
          </a:xfrm>
          <a:prstGeom prst="straightConnector1">
            <a:avLst/>
          </a:prstGeom>
          <a:ln w="50800">
            <a:solidFill>
              <a:srgbClr val="00206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849768" y="400553"/>
            <a:ext cx="3232686" cy="1753562"/>
          </a:xfrm>
          <a:prstGeom prst="rect">
            <a:avLst/>
          </a:prstGeom>
          <a:solidFill>
            <a:schemeClr val="accent6">
              <a:lumMod val="20000"/>
              <a:lumOff val="8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сайте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электронной площадки России </a:t>
            </a:r>
            <a:r>
              <a:rPr lang="ru-RU" sz="1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РТС–ТЕНДЕР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имеется возможность прослушать записи вебинаров: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обзор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функционала площадки РТС-тендер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электронный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аукцион по новым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открытая консультация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другие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032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3A537-4324-406B-846A-897998BBDE10}" type="slidenum">
              <a:rPr lang="uk-UA" smtClean="0"/>
              <a:pPr>
                <a:defRPr/>
              </a:pPr>
              <a:t>21</a:t>
            </a:fld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599" y="219209"/>
            <a:ext cx="8815287" cy="633645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 ПРОВЕДЕНИЯ ТОРГОВ ОСУЩЕСТВЛЯЕТСЯ ПРОДАЖА ЗЕМЕЛЬНЫХ УЧАСТКОВ, НАХОДЯЩИХСЯ В ГОСУДАРСТВЕННОЙ ИЛИ МУНИЦИПАЛЬНОЙ СОБСТВЕННОСТИ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982602"/>
            <a:ext cx="4352859" cy="1366064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земельных участков, образованных из земельного участка, предоставленного по договору аренды или договору безвозмездного пользования в целях комплексного освоения, развития территории, заключенных в соответствии с Федеральным законом от 24 июля 2008 года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 161-ФЗ "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содействии развитию жилищного строительства"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91028" y="982604"/>
            <a:ext cx="4352859" cy="986102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земельных участков, образованных из земельного участка, предоставленного садоводческому или огородническому некоммерческому товариществу, за исключением земельных участков общего назначения, членам такого товарищества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8599" y="2433598"/>
            <a:ext cx="4352859" cy="837498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земельных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участков крестьянскому (фермерскому) хозяйству или сельскохозяйственной организации в случаях, установленных Федеральным законом "Об обороте земель сельскохозяйственного назначения"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91027" y="2021763"/>
            <a:ext cx="4352859" cy="653805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земельных участков, на которых расположены здания, сооружения, собственникам таких зданий, сооружений либо помещений в них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8599" y="3356028"/>
            <a:ext cx="4352859" cy="1319400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земельных участков, предназначенных для ведения сельскохозяйственного производства и переданных в аренду гражданину или юридическому лицу, этому гражданину или этому юридическому лицу по истечении трех лет с момента заключения договора аренды с этим гражданином или этим юридическим лицом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691027" y="2739902"/>
            <a:ext cx="4352859" cy="1304560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земельных участков гражданам для индивидуального жилищного строительства, ведения личного подсобного хозяйства в границах населенного пункта, садоводства для собственных нужд, гражданам или крестьянским (фермерским) хозяйствам для осуществления крестьянским (фермерским) хозяйством его деятельности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91026" y="4118218"/>
            <a:ext cx="4352859" cy="515858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300" kern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другим лицами, указанными </a:t>
            </a:r>
          </a:p>
          <a:p>
            <a:pPr algn="ctr">
              <a:spcAft>
                <a:spcPts val="0"/>
              </a:spcAft>
            </a:pPr>
            <a:r>
              <a:rPr lang="ru-RU" sz="1300" kern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300" kern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пункте 2 статье 39.3 </a:t>
            </a:r>
            <a:r>
              <a:rPr lang="ru-RU" sz="1300" kern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ЗК РФ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28599" y="4853193"/>
            <a:ext cx="8815286" cy="1319777"/>
          </a:xfrm>
          <a:prstGeom prst="rect">
            <a:avLst/>
          </a:prstGeom>
          <a:solidFill>
            <a:schemeClr val="accent2">
              <a:lumMod val="40000"/>
              <a:lumOff val="6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4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единственная заявка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участие в аукционе по продаже земельного участка, находящегося в государственной или муниципальной собственности, подана лицом, которое соответствует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требованиям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 участникам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аукциона, либо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если только </a:t>
            </a:r>
            <a:r>
              <a:rPr lang="ru-RU" sz="14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один заявитель признан единственным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участником аукциона или в аукционе принял участие только один его участник,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продажа </a:t>
            </a:r>
            <a:r>
              <a:rPr lang="ru-RU" sz="14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такого земельного участка осуществляется указанному лицу</a:t>
            </a:r>
          </a:p>
        </p:txBody>
      </p:sp>
    </p:spTree>
    <p:extLst>
      <p:ext uri="{BB962C8B-B14F-4D97-AF65-F5344CB8AC3E}">
        <p14:creationId xmlns:p14="http://schemas.microsoft.com/office/powerpoint/2010/main" val="937811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3A537-4324-406B-846A-897998BBDE10}" type="slidenum">
              <a:rPr lang="uk-UA" smtClean="0"/>
              <a:pPr>
                <a:defRPr/>
              </a:pPr>
              <a:t>3</a:t>
            </a:fld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61026" y="159615"/>
            <a:ext cx="7310953" cy="3231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РАЗГРАНИЧЕНИЕ  СОБСТВЕННОСТИ НА ЗЕМЛЮ  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4958" y="566347"/>
            <a:ext cx="2814332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Собственность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федеральная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собственность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37629" y="566347"/>
            <a:ext cx="2745114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Собственность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муниципальных образований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(муниципальная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собственность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65716" y="566347"/>
            <a:ext cx="2701571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Собственность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субъекта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(собственность ДНР)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4958" y="1449171"/>
            <a:ext cx="8657785" cy="5247590"/>
          </a:xfrm>
          <a:prstGeom prst="rect">
            <a:avLst/>
          </a:prstGeom>
          <a:solidFill>
            <a:schemeClr val="bg2">
              <a:lumMod val="90000"/>
              <a:alpha val="18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5-ФКЗ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 принятии в Российскую Федерацию Донецкой Народной Республики и образовании в составе Российский Федерации нового субъекта - Донецкая Народная Республика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Постановление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Правительства </a:t>
            </a:r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от 29.12.2022 № 2501 «Об утверждении особенностей управления и распоряжения отдельными объектами имущества, расположенными на территориях Донецкой Народной Республики, Луганской Народной Республики, Запорожской области и Херсонской области, находящимися в государственной или муниципальной собственности, а также разграничения имущества между Российской Федерацией, каждым из указанных субъектов Российской Федерации и его муниципальными образованиями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5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Земельный кодекс Российской Федерации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Федеральные законы:  </a:t>
            </a: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введении в действие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Земельного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кодекса Российской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введении в действие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Водного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кодекса Российской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особо охраняемых природных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территориях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автомобильных дорогах и о дорожной деятельности в Российской Федерации и о внесении изменений в отдельные законодательные акты Российской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Федерации</a:t>
            </a: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особенностях управления и распоряжения имуществом железнодорожного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транспорта»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 полиции</a:t>
            </a: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прокуратуре Российской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Федерации</a:t>
            </a: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общих принципах организации публичной власти в субъектах Российской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Федерации</a:t>
            </a: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общих принципах организации местного самоуправления в Российской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Федерации</a:t>
            </a:r>
          </a:p>
          <a:p>
            <a:pPr algn="just"/>
            <a:endParaRPr lang="ru-RU" sz="5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Верховного Совета </a:t>
            </a:r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27 декабря 1991 года №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3020-1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разграничении государственной собственности в Российской Федерации на федеральную собственность, государственную собственность республик в составе Российской Федерации, краев, областей, автономной области, автономных округов, городов Москвы и Санкт-Петербурга и муниципальную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собственность»</a:t>
            </a:r>
          </a:p>
        </p:txBody>
      </p:sp>
    </p:spTree>
    <p:extLst>
      <p:ext uri="{BB962C8B-B14F-4D97-AF65-F5344CB8AC3E}">
        <p14:creationId xmlns:p14="http://schemas.microsoft.com/office/powerpoint/2010/main" val="3336909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a1121e3eab7215e51255b6bfbde45d8f8081e690-6946765-images-thumbs&amp;ref=rim&amp;n=33&amp;w=233&amp;h=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77" y="4215741"/>
            <a:ext cx="22193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3A537-4324-406B-846A-897998BBDE10}" type="slidenum">
              <a:rPr lang="uk-UA" smtClean="0"/>
              <a:pPr>
                <a:defRPr/>
              </a:pPr>
              <a:t>4</a:t>
            </a:fld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0312" y="178611"/>
            <a:ext cx="86974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6853" y="690574"/>
            <a:ext cx="3124370" cy="1435286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Земельные участки, находящиеся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муниципальной собственности и земельные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участки, государственная собственность на которые не разграничена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6853" y="2533307"/>
            <a:ext cx="3124370" cy="944334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органы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местного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самоуправления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(местные администрации)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591109" y="2190917"/>
            <a:ext cx="753035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68332" y="690574"/>
            <a:ext cx="3124370" cy="1435286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Земельные участки, находящиеся в государственной собственности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24355" y="3820255"/>
            <a:ext cx="2930478" cy="2528705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земельные участки, относящиеся </a:t>
            </a:r>
            <a:r>
              <a:rPr lang="ru-RU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федеральной собственности </a:t>
            </a:r>
            <a:endParaRPr lang="ru-RU" sz="13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Федеральное агентство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управлению государственным имуществом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(Росимущество)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иные федеральные органы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исполнительной власти,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уполномоченные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федеральным имуществом, в установленной сфере деятельности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5101798" y="3461775"/>
            <a:ext cx="753035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026141" y="3811709"/>
            <a:ext cx="2893572" cy="2537251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земельные участки, относящиеся к собственности Донецкой Народной Республики </a:t>
            </a:r>
            <a:endParaRPr lang="ru-RU" sz="13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Правительство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Донецкой Народной Республики </a:t>
            </a:r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Государственный комитет по земельным ресурсам ДНР (земли сельскохозяйственного назначения)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создания Министерства имущественных и земельных отношений Донецкой Народной Республики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7829551" y="3458375"/>
            <a:ext cx="753035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268332" y="2479983"/>
            <a:ext cx="3124370" cy="944334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исполнительные органы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государственной власти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6423796" y="2186691"/>
            <a:ext cx="753035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6853" y="186692"/>
            <a:ext cx="7792070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ПОЛНОМОЧИЯ ПО ПРЕДОСТАВЛЕНИЮ ЗЕМЕЛЬНЫХ УЧАСТКОВ</a:t>
            </a:r>
          </a:p>
        </p:txBody>
      </p:sp>
    </p:spTree>
    <p:extLst>
      <p:ext uri="{BB962C8B-B14F-4D97-AF65-F5344CB8AC3E}">
        <p14:creationId xmlns:p14="http://schemas.microsoft.com/office/powerpoint/2010/main" val="3825249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3A537-4324-406B-846A-897998BBDE10}" type="slidenum">
              <a:rPr lang="uk-UA" smtClean="0"/>
              <a:pPr>
                <a:defRPr/>
              </a:pPr>
              <a:t>5</a:t>
            </a:fld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2878" y="153769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возникновения прав на земельные участки </a:t>
            </a: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п.1 ст. 39.1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Земельного кодекса Российской Федерации)</a:t>
            </a:r>
            <a:endParaRPr lang="ru-RU" b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800" y="1174151"/>
            <a:ext cx="3737091" cy="1435286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органа государственной власти или органа местного самоуправления 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случае предоставления земельного участка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800" y="2719719"/>
            <a:ext cx="3737091" cy="973050"/>
          </a:xfrm>
          <a:prstGeom prst="rect">
            <a:avLst/>
          </a:prstGeom>
          <a:solidFill>
            <a:schemeClr val="accent1">
              <a:lumMod val="40000"/>
              <a:lumOff val="6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 купли-продажи 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39.3 и 39.4 Земельного кодекса Российской Федерации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800" y="3803051"/>
            <a:ext cx="3737091" cy="909626"/>
          </a:xfrm>
          <a:prstGeom prst="rect">
            <a:avLst/>
          </a:prstGeom>
          <a:solidFill>
            <a:schemeClr val="accent1">
              <a:lumMod val="40000"/>
              <a:lumOff val="6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 аренды 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39.6 – 39.8 Земельного кодекса Российской Федерации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89578" y="1174151"/>
            <a:ext cx="4076700" cy="698611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собственность бесплатно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39.5 Земельного кодекса Российской Федерации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89578" y="1910826"/>
            <a:ext cx="4076700" cy="698611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постоянное (бессрочное) пользование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39.9 Земельного кодекса Российской Федерации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800" y="4822958"/>
            <a:ext cx="3737091" cy="1120641"/>
          </a:xfrm>
          <a:prstGeom prst="rect">
            <a:avLst/>
          </a:prstGeom>
          <a:solidFill>
            <a:schemeClr val="accent1">
              <a:lumMod val="40000"/>
              <a:lumOff val="6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 безвозмездного пользования 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39.10 Земельного кодекса Российской Федерации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20569" y="4150709"/>
            <a:ext cx="4095178" cy="1801682"/>
          </a:xfrm>
          <a:prstGeom prst="rect">
            <a:avLst/>
          </a:prstGeom>
          <a:solidFill>
            <a:schemeClr val="accent2">
              <a:lumMod val="40000"/>
              <a:lumOff val="60000"/>
              <a:alpha val="4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Земельные участки, находящиеся в федеральной собственности, могут предоставляться на основании решений Правительства Российской Федерации в собственность государственным корпорациям в качестве имущественного взноса Российской Федерации в соответствии с федеральными законами</a:t>
            </a:r>
          </a:p>
        </p:txBody>
      </p:sp>
    </p:spTree>
    <p:extLst>
      <p:ext uri="{BB962C8B-B14F-4D97-AF65-F5344CB8AC3E}">
        <p14:creationId xmlns:p14="http://schemas.microsoft.com/office/powerpoint/2010/main" val="381121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3A537-4324-406B-846A-897998BBDE10}" type="slidenum">
              <a:rPr lang="uk-UA" smtClean="0"/>
              <a:pPr>
                <a:defRPr/>
              </a:pPr>
              <a:t>6</a:t>
            </a:fld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0312" y="178611"/>
            <a:ext cx="86974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2484" y="1718875"/>
            <a:ext cx="2353411" cy="2084647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аренду 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основании договора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аренды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01921" y="1718877"/>
            <a:ext cx="2353411" cy="2084647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постоянное (бессрочное)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пользование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основании решения о предоставлении земельного участка в постоянное (бессрочное)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пользование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3048" y="1718877"/>
            <a:ext cx="2353411" cy="2084645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безвозмездное пользование 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основании договора безвозмездного пользования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23417" y="4239297"/>
            <a:ext cx="1695772" cy="2482179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заключенного 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торгах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проводимых в форме аукциона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762178" y="4239297"/>
            <a:ext cx="1695772" cy="2482179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заключенного без проведения торгов,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случаях, установленных пунктом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статьи 39.6 ЗК РФ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501" y="132601"/>
            <a:ext cx="8600535" cy="722944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ЗЕМЕЛЬНЫЕ УЧАСТКИ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МОГУТ БЫТЬ ПРЕДОСТАВЛЕНЫ  ИНВЕСТОРАМ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519189" y="855545"/>
            <a:ext cx="0" cy="430995"/>
          </a:xfrm>
          <a:prstGeom prst="straightConnector1">
            <a:avLst/>
          </a:prstGeom>
          <a:ln w="25400"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180214" y="1286540"/>
            <a:ext cx="687926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8031477" y="1287880"/>
            <a:ext cx="0" cy="430995"/>
          </a:xfrm>
          <a:prstGeom prst="straightConnector1">
            <a:avLst/>
          </a:prstGeom>
          <a:ln w="25400"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180214" y="1286540"/>
            <a:ext cx="0" cy="430995"/>
          </a:xfrm>
          <a:prstGeom prst="straightConnector1">
            <a:avLst/>
          </a:prstGeom>
          <a:ln w="25400"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519189" y="1286539"/>
            <a:ext cx="0" cy="430995"/>
          </a:xfrm>
          <a:prstGeom prst="straightConnector1">
            <a:avLst/>
          </a:prstGeom>
          <a:ln w="25400"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459477" y="3803522"/>
            <a:ext cx="0" cy="430995"/>
          </a:xfrm>
          <a:prstGeom prst="straightConnector1">
            <a:avLst/>
          </a:prstGeom>
          <a:ln w="25400"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610064" y="3803521"/>
            <a:ext cx="0" cy="430995"/>
          </a:xfrm>
          <a:prstGeom prst="straightConnector1">
            <a:avLst/>
          </a:prstGeom>
          <a:ln w="25400"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lum bright="12000"/>
          </a:blip>
          <a:stretch>
            <a:fillRect/>
          </a:stretch>
        </p:blipFill>
        <p:spPr>
          <a:xfrm>
            <a:off x="6700938" y="4234516"/>
            <a:ext cx="1907597" cy="180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lum bright="12000"/>
          </a:blip>
          <a:stretch>
            <a:fillRect/>
          </a:stretch>
        </p:blipFill>
        <p:spPr>
          <a:xfrm>
            <a:off x="284303" y="4921476"/>
            <a:ext cx="241762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3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198" y="6403246"/>
            <a:ext cx="2133600" cy="365125"/>
          </a:xfrm>
        </p:spPr>
        <p:txBody>
          <a:bodyPr/>
          <a:lstStyle/>
          <a:p>
            <a:pPr>
              <a:defRPr/>
            </a:pPr>
            <a:fld id="{7F83A537-4324-406B-846A-897998BBDE10}" type="slidenum">
              <a:rPr lang="uk-UA" smtClean="0"/>
              <a:pPr>
                <a:defRPr/>
              </a:pPr>
              <a:t>7</a:t>
            </a:fld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977" y="277039"/>
            <a:ext cx="86974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ПРЕДОСТАВЛЕНИЕ ЗЕМЕЛЬНОГО УЧАСТКА В ПОСТОЯННОЕ (БЕССРОЧНОЕ) ПОЛЬЗОВАНИЕ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4507" y="1935260"/>
            <a:ext cx="3715726" cy="992577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Aft>
                <a:spcPts val="60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государственным и муниципальным учреждениям (бюджетным, казенным, автономным)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72921" y="913129"/>
            <a:ext cx="3715726" cy="888090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Aft>
                <a:spcPts val="60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казенным предприятиям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04507" y="900860"/>
            <a:ext cx="3715726" cy="888090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Aft>
                <a:spcPts val="60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органам государственной власти и органам местного самоуправления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72921" y="1935260"/>
            <a:ext cx="3715726" cy="992577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Aft>
                <a:spcPts val="60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центрам исторического наследия президентов Российской Федерации, прекративших исполнение своих полномочий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04508" y="3413853"/>
            <a:ext cx="7884140" cy="2116509"/>
          </a:xfrm>
          <a:prstGeom prst="rect">
            <a:avLst/>
          </a:prstGeom>
          <a:solidFill>
            <a:schemeClr val="accent2">
              <a:lumMod val="20000"/>
              <a:lumOff val="80000"/>
              <a:alpha val="4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ru-RU" sz="16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допускается предоставление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земельных участков, находящихся в государственной или муниципальной собственности, указанным в настоящей статье лицам </a:t>
            </a:r>
            <a:r>
              <a:rPr lang="ru-RU" sz="16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других правах, кроме права постоянного (бессрочного) пользования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если иное не предусмотрено статьями 39.10 (Предоставление земельного участка, находящегося в государственной или муниципальной собственности, в безвозмездное пользование) и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39.20 (Особенности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предоставления земельного участка, находящегося в государственной или муниципальной собственности, на котором расположены здание, сооружение)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ЗК РФ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98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198" y="6403246"/>
            <a:ext cx="2133600" cy="365125"/>
          </a:xfrm>
        </p:spPr>
        <p:txBody>
          <a:bodyPr/>
          <a:lstStyle/>
          <a:p>
            <a:pPr>
              <a:defRPr/>
            </a:pPr>
            <a:fld id="{7F83A537-4324-406B-846A-897998BBDE10}" type="slidenum">
              <a:rPr lang="uk-UA" smtClean="0"/>
              <a:pPr>
                <a:defRPr/>
              </a:pPr>
              <a:t>8</a:t>
            </a:fld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13716"/>
            <a:ext cx="86974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ДОГОВОР БЕЗВОЗМЕЗДНОГО ПОЛЬЗОВАНИЯ ЗЕМЕЛЬНЫМ УЧАСТКОМ ЗАКЛЮЧАЕТСЯ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4600" y="898491"/>
            <a:ext cx="3516923" cy="286861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Aft>
                <a:spcPts val="60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УПОЛНОМОЧЕННЫМ ОРГАНОМ с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9431" y="1378527"/>
            <a:ext cx="4348717" cy="481909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Aft>
                <a:spcPts val="0"/>
              </a:spcAft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субъектами права постоянного (бессрочного) пользования </a:t>
            </a:r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до одного года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619436" y="1378528"/>
            <a:ext cx="4348717" cy="1374848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Aft>
                <a:spcPts val="0"/>
              </a:spcAft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некоммерческими организациями для осуществления строительства и (или) реконструкции объектов капитального строительства на таких земельных участках полностью за счет средств, полученных в качестве субсидии из федерального бюджета, на срок строительства и (или) реконструкции данных объектов капитального строительства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59431" y="1966218"/>
            <a:ext cx="4348717" cy="679241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0"/>
              </a:spcAft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лицами в случае и в порядке, которые предусмотрены Федеральным законом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 июля 2008 года № 161-ФЗ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содействии развитию жилищного строительства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spcAft>
                <a:spcPts val="0"/>
              </a:spcAft>
            </a:pP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9431" y="5009149"/>
            <a:ext cx="4348717" cy="462273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Aft>
                <a:spcPts val="0"/>
              </a:spcAft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другим лицами, указанными </a:t>
            </a:r>
          </a:p>
          <a:p>
            <a:pPr algn="ctr">
              <a:spcAft>
                <a:spcPts val="0"/>
              </a:spcAft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статье 39.10 ЗК РФ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59431" y="4459907"/>
            <a:ext cx="4348717" cy="485489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Aft>
                <a:spcPts val="0"/>
              </a:spcAft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публично-правовой компанией </a:t>
            </a:r>
          </a:p>
          <a:p>
            <a:pPr algn="ctr">
              <a:spcAft>
                <a:spcPts val="0"/>
              </a:spcAft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«Фонд развития территорий»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59430" y="2779203"/>
            <a:ext cx="4348717" cy="570143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Aft>
                <a:spcPts val="0"/>
              </a:spcAft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религиозным организациям для размещения зданий, сооружений религиозного или благотворительного назначения на срок до десяти лет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59429" y="3458222"/>
            <a:ext cx="4348717" cy="913064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Aft>
                <a:spcPts val="0"/>
              </a:spcAft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религиозным организациям, если на таких земельных участках расположены принадлежащие им на праве безвозмездного пользования здания, сооружения, на срок до прекращения прав на указанные здания, сооружения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619435" y="2797479"/>
            <a:ext cx="4348717" cy="1250047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Aft>
                <a:spcPts val="0"/>
              </a:spcAft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гражданину для индивидуального жилищного строительства, ведения личного подсобного хозяйства или осуществления крестьянским (фермерским) хозяйством его деятельности в муниципальных образованиях, определенных законом субъекта Российской Федерации, на срок не более чем шесть лет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619436" y="4132299"/>
            <a:ext cx="4348717" cy="734780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Aft>
                <a:spcPts val="0"/>
              </a:spcAft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гражданам в целях осуществления сельскохозяйственной деятельности (в том числе пчеловодства) для собственных нужд на лесных участках на срок не более чем пять лет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619437" y="4962467"/>
            <a:ext cx="4348717" cy="508955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Aft>
                <a:spcPts val="0"/>
              </a:spcAft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садоводческим или огородническим некоммерческим товариществам на срок не более чем пять лет</a:t>
            </a:r>
          </a:p>
        </p:txBody>
      </p:sp>
    </p:spTree>
    <p:extLst>
      <p:ext uri="{BB962C8B-B14F-4D97-AF65-F5344CB8AC3E}">
        <p14:creationId xmlns:p14="http://schemas.microsoft.com/office/powerpoint/2010/main" val="401537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198" y="6403246"/>
            <a:ext cx="2133600" cy="365125"/>
          </a:xfrm>
        </p:spPr>
        <p:txBody>
          <a:bodyPr/>
          <a:lstStyle/>
          <a:p>
            <a:pPr>
              <a:defRPr/>
            </a:pPr>
            <a:fld id="{7F83A537-4324-406B-846A-897998BBDE10}" type="slidenum">
              <a:rPr lang="uk-UA" smtClean="0"/>
              <a:pPr>
                <a:defRPr/>
              </a:pPr>
              <a:t>9</a:t>
            </a:fld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0120" y="255384"/>
            <a:ext cx="8266678" cy="49275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 АРЕНДЫ  ЗАКЛЮЧАЕТСЯ БЕЗ ПРОВЕДЕНИЯ ТОРГОВ </a:t>
            </a:r>
          </a:p>
          <a:p>
            <a:pPr algn="ctr">
              <a:spcAft>
                <a:spcPts val="0"/>
              </a:spcAft>
            </a:pP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СЛУЧАЕ ПРЕДОСТАВЛЕНИЯ ЗЕМЕЛЬНОГО УЧАСТКА ЮРИДИЧЕСКИМ ЛИЦАМ</a:t>
            </a:r>
          </a:p>
          <a:p>
            <a:pPr algn="ctr">
              <a:spcAft>
                <a:spcPts val="0"/>
              </a:spcAft>
            </a:pPr>
            <a:endParaRPr lang="ru-RU" sz="14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7141" y="1081848"/>
            <a:ext cx="3418233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размещения объектов социально-культурного назначения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87141" y="1728067"/>
            <a:ext cx="3418233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реализации масштабных инвестиционных проектов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05374" y="1381624"/>
            <a:ext cx="1081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 условии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соответствия 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04835" y="1081848"/>
            <a:ext cx="1881963" cy="116955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критериям, установленным Правительством Российской Федерации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8223" y="1135402"/>
            <a:ext cx="2073349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соответствии с указом или распоряжением Президента Российской Федерации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87142" y="2370603"/>
            <a:ext cx="3418233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размещения объектов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социально-культурного и коммунально-бытового назначения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87143" y="3150474"/>
            <a:ext cx="341823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реализации масштабных инвестиционных проектов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805375" y="2670379"/>
            <a:ext cx="1081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 условии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соответствия 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04836" y="2370603"/>
            <a:ext cx="1881963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критериям, установленным законами субъектов Российской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Федерации**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8223" y="2487375"/>
            <a:ext cx="2073349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соответствии с распоряжением высшего должностного лица субъекта Российской Федерации (распоряжением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врио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Главы Донецкой Народной Республики)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387142" y="4303257"/>
            <a:ext cx="6299657" cy="8617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принявшим на себя обязательство по завершению строительства объектов незавершенного строительства и исполнению обязательств застройщика перед гражданами, денежные средства которых привлечены для строительства многоквартирных домов и права которых 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нарушены</a:t>
            </a:r>
            <a:endParaRPr lang="ru-RU" sz="12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87141" y="3702816"/>
            <a:ext cx="629965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строительства (создания) многоквартирных домов и (или) домов блокированной застройки</a:t>
            </a:r>
          </a:p>
        </p:txBody>
      </p:sp>
      <p:cxnSp>
        <p:nvCxnSpPr>
          <p:cNvPr id="21" name="Прямая со стрелкой 20"/>
          <p:cNvCxnSpPr>
            <a:stCxn id="7" idx="3"/>
            <a:endCxn id="8" idx="1"/>
          </p:cNvCxnSpPr>
          <p:nvPr/>
        </p:nvCxnSpPr>
        <p:spPr>
          <a:xfrm>
            <a:off x="2211572" y="1612456"/>
            <a:ext cx="175569" cy="377221"/>
          </a:xfrm>
          <a:prstGeom prst="straightConnector1">
            <a:avLst/>
          </a:prstGeom>
          <a:ln w="254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7" idx="3"/>
            <a:endCxn id="3" idx="1"/>
          </p:cNvCxnSpPr>
          <p:nvPr/>
        </p:nvCxnSpPr>
        <p:spPr>
          <a:xfrm flipV="1">
            <a:off x="2211572" y="1343458"/>
            <a:ext cx="175569" cy="268998"/>
          </a:xfrm>
          <a:prstGeom prst="straightConnector1">
            <a:avLst/>
          </a:prstGeom>
          <a:ln w="254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211573" y="3730545"/>
            <a:ext cx="175569" cy="377221"/>
          </a:xfrm>
          <a:prstGeom prst="straightConnector1">
            <a:avLst/>
          </a:prstGeom>
          <a:ln w="254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2" idx="1"/>
          </p:cNvCxnSpPr>
          <p:nvPr/>
        </p:nvCxnSpPr>
        <p:spPr>
          <a:xfrm flipV="1">
            <a:off x="2211572" y="2739935"/>
            <a:ext cx="175570" cy="215444"/>
          </a:xfrm>
          <a:prstGeom prst="straightConnector1">
            <a:avLst/>
          </a:prstGeom>
          <a:ln w="254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13" idx="1"/>
          </p:cNvCxnSpPr>
          <p:nvPr/>
        </p:nvCxnSpPr>
        <p:spPr>
          <a:xfrm flipV="1">
            <a:off x="2211573" y="3412084"/>
            <a:ext cx="175570" cy="468"/>
          </a:xfrm>
          <a:prstGeom prst="straightConnector1">
            <a:avLst/>
          </a:prstGeom>
          <a:ln w="254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8222" y="5994887"/>
            <a:ext cx="85485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273050" algn="l"/>
            <a:r>
              <a:rPr lang="ru-RU" sz="1200" b="1" i="1" dirty="0"/>
              <a:t>** Министерством экономического развития Донецкой Народной Республики и Министерством строительства и жилищно-коммунального хозяйства Донецкой Народной Республики разработаны соответствующие проекты НПА ДНР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8221" y="5363946"/>
            <a:ext cx="854857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целях осуществления деятельности по производству продукции, необходимой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импортозамещения, перечень которой устанавливается решением органа государственной власти субъекта Российской Федерации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2195337" y="4114646"/>
            <a:ext cx="175569" cy="377221"/>
          </a:xfrm>
          <a:prstGeom prst="straightConnector1">
            <a:avLst/>
          </a:prstGeom>
          <a:ln w="254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38221" y="5820526"/>
            <a:ext cx="420307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5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55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235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14616</TotalTime>
  <Words>3533</Words>
  <Application>Microsoft Office PowerPoint</Application>
  <PresentationFormat>Экран (4:3)</PresentationFormat>
  <Paragraphs>367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Melkosoft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направления развития земельных отношений на землях сельскохозяйственнго назначения</dc:title>
  <dc:creator>FuckYouBill</dc:creator>
  <cp:lastModifiedBy>Ольга Капустянчик</cp:lastModifiedBy>
  <cp:revision>1441</cp:revision>
  <cp:lastPrinted>2023-02-13T11:34:41Z</cp:lastPrinted>
  <dcterms:created xsi:type="dcterms:W3CDTF">2017-02-27T08:36:56Z</dcterms:created>
  <dcterms:modified xsi:type="dcterms:W3CDTF">2023-12-08T10:46:19Z</dcterms:modified>
</cp:coreProperties>
</file>